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4"/>
  </p:notesMasterIdLst>
  <p:sldIdLst>
    <p:sldId id="256" r:id="rId2"/>
    <p:sldId id="268" r:id="rId3"/>
    <p:sldId id="257" r:id="rId4"/>
    <p:sldId id="258" r:id="rId5"/>
    <p:sldId id="259" r:id="rId6"/>
    <p:sldId id="260" r:id="rId7"/>
    <p:sldId id="261" r:id="rId8"/>
    <p:sldId id="262" r:id="rId9"/>
    <p:sldId id="263" r:id="rId10"/>
    <p:sldId id="264" r:id="rId11"/>
    <p:sldId id="265" r:id="rId12"/>
    <p:sldId id="269" r:id="rId13"/>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80" d="100"/>
          <a:sy n="80" d="100"/>
        </p:scale>
        <p:origin x="139"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95020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txBody>
          <a:bodyPr/>
          <a:lstStyle/>
          <a:p>
            <a:endParaRPr lang="en-IN"/>
          </a:p>
        </p:txBody>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833199" y="2084784"/>
            <a:ext cx="7477601" cy="1666399"/>
          </a:xfrm>
          <a:prstGeom prst="rect">
            <a:avLst/>
          </a:prstGeom>
          <a:noFill/>
          <a:ln/>
        </p:spPr>
        <p:txBody>
          <a:bodyPr wrap="square" rtlCol="0" anchor="t"/>
          <a:lstStyle/>
          <a:p>
            <a:pPr marL="0" indent="0">
              <a:lnSpc>
                <a:spcPts val="6561"/>
              </a:lnSpc>
              <a:buNone/>
            </a:pPr>
            <a:r>
              <a:rPr lang="en-US" sz="5249" b="1" dirty="0">
                <a:solidFill>
                  <a:srgbClr val="000000"/>
                </a:solidFill>
                <a:latin typeface="p22-mackinac-pro" pitchFamily="34" charset="0"/>
                <a:ea typeface="p22-mackinac-pro" pitchFamily="34" charset="-122"/>
                <a:cs typeface="p22-mackinac-pro" pitchFamily="34" charset="-120"/>
              </a:rPr>
              <a:t>NLP Language Identifier</a:t>
            </a:r>
            <a:endParaRPr lang="en-US" sz="5249" dirty="0"/>
          </a:p>
        </p:txBody>
      </p:sp>
      <p:sp>
        <p:nvSpPr>
          <p:cNvPr id="6" name="Text 2"/>
          <p:cNvSpPr/>
          <p:nvPr/>
        </p:nvSpPr>
        <p:spPr>
          <a:xfrm>
            <a:off x="833199" y="4084439"/>
            <a:ext cx="7477601" cy="1421606"/>
          </a:xfrm>
          <a:prstGeom prst="rect">
            <a:avLst/>
          </a:prstGeom>
          <a:noFill/>
          <a:ln/>
        </p:spPr>
        <p:txBody>
          <a:bodyPr wrap="square" rtlCol="0" anchor="t"/>
          <a:lstStyle/>
          <a:p>
            <a:pPr marL="0" indent="0" algn="just">
              <a:lnSpc>
                <a:spcPts val="2799"/>
              </a:lnSpc>
              <a:buNone/>
            </a:pPr>
            <a:r>
              <a:rPr lang="en-US" sz="1750" dirty="0">
                <a:solidFill>
                  <a:srgbClr val="272525"/>
                </a:solidFill>
                <a:latin typeface="Eudoxus Sans" pitchFamily="34" charset="0"/>
                <a:ea typeface="Eudoxus Sans" pitchFamily="34" charset="-122"/>
                <a:cs typeface="Eudoxus Sans" pitchFamily="34" charset="-120"/>
              </a:rPr>
              <a:t>Natural language processing (NLP) is a field of artificial intelligence that enables computers to understand, interpret, and generate human language. The language identifier is a critical NLP task that determines the language of a given text input.</a:t>
            </a:r>
            <a:endParaRPr lang="en-US" sz="1750" dirty="0"/>
          </a:p>
        </p:txBody>
      </p:sp>
      <p:sp>
        <p:nvSpPr>
          <p:cNvPr id="7" name="Shape 3"/>
          <p:cNvSpPr/>
          <p:nvPr/>
        </p:nvSpPr>
        <p:spPr>
          <a:xfrm>
            <a:off x="833199" y="5772626"/>
            <a:ext cx="355402" cy="355402"/>
          </a:xfrm>
          <a:prstGeom prst="roundRect">
            <a:avLst>
              <a:gd name="adj" fmla="val 25726039"/>
            </a:avLst>
          </a:prstGeom>
          <a:noFill/>
          <a:ln w="7620">
            <a:solidFill>
              <a:srgbClr val="FFFFFF"/>
            </a:solidFill>
            <a:prstDash val="solid"/>
          </a:ln>
        </p:spPr>
      </p:sp>
      <p:sp>
        <p:nvSpPr>
          <p:cNvPr id="9" name="Text 4"/>
          <p:cNvSpPr/>
          <p:nvPr/>
        </p:nvSpPr>
        <p:spPr>
          <a:xfrm>
            <a:off x="1188601" y="5733165"/>
            <a:ext cx="2801303" cy="388858"/>
          </a:xfrm>
          <a:prstGeom prst="rect">
            <a:avLst/>
          </a:prstGeom>
          <a:noFill/>
          <a:ln/>
        </p:spPr>
        <p:txBody>
          <a:bodyPr wrap="none" rtlCol="0" anchor="t"/>
          <a:lstStyle/>
          <a:p>
            <a:pPr marL="0" indent="0" algn="l">
              <a:lnSpc>
                <a:spcPts val="3062"/>
              </a:lnSpc>
              <a:buNone/>
            </a:pPr>
            <a:endParaRPr lang="en-US" sz="2187" b="1" dirty="0">
              <a:solidFill>
                <a:srgbClr val="272525"/>
              </a:solidFill>
              <a:latin typeface="Eudoxus Sans" pitchFamily="34" charset="0"/>
              <a:ea typeface="Eudoxus Sans" pitchFamily="34" charset="-122"/>
              <a:cs typeface="Eudoxus Sans" pitchFamily="34" charset="-120"/>
            </a:endParaRPr>
          </a:p>
        </p:txBody>
      </p:sp>
      <p:sp>
        <p:nvSpPr>
          <p:cNvPr id="8" name="TextBox 7">
            <a:extLst>
              <a:ext uri="{FF2B5EF4-FFF2-40B4-BE49-F238E27FC236}">
                <a16:creationId xmlns:a16="http://schemas.microsoft.com/office/drawing/2014/main" id="{5B4C2CF1-B68A-E009-6A25-710B0E5EB3F7}"/>
              </a:ext>
            </a:extLst>
          </p:cNvPr>
          <p:cNvSpPr txBox="1"/>
          <p:nvPr/>
        </p:nvSpPr>
        <p:spPr>
          <a:xfrm>
            <a:off x="5219700" y="6410325"/>
            <a:ext cx="3924300" cy="646331"/>
          </a:xfrm>
          <a:prstGeom prst="rect">
            <a:avLst/>
          </a:prstGeom>
          <a:noFill/>
        </p:spPr>
        <p:txBody>
          <a:bodyPr wrap="square" rtlCol="0">
            <a:spAutoFit/>
          </a:bodyPr>
          <a:lstStyle/>
          <a:p>
            <a:r>
              <a:rPr lang="en-IN" dirty="0"/>
              <a:t>BY:</a:t>
            </a:r>
          </a:p>
          <a:p>
            <a:r>
              <a:rPr lang="en-IN" b="1" dirty="0"/>
              <a:t>Y. Rajesh </a:t>
            </a:r>
            <a:r>
              <a:rPr lang="en-IN" b="1" dirty="0" err="1"/>
              <a:t>kumar</a:t>
            </a:r>
            <a:r>
              <a:rPr lang="en-IN" b="1" dirty="0"/>
              <a:t> </a:t>
            </a:r>
            <a:r>
              <a:rPr lang="en-IN" b="1" dirty="0" err="1"/>
              <a:t>reddy</a:t>
            </a:r>
            <a:r>
              <a:rPr lang="en-IN" b="1" dirty="0"/>
              <a:t>(192211902)</a:t>
            </a:r>
          </a:p>
        </p:txBody>
      </p:sp>
      <p:sp>
        <p:nvSpPr>
          <p:cNvPr id="10" name="TextBox 9">
            <a:extLst>
              <a:ext uri="{FF2B5EF4-FFF2-40B4-BE49-F238E27FC236}">
                <a16:creationId xmlns:a16="http://schemas.microsoft.com/office/drawing/2014/main" id="{33D07869-CF70-18AB-E5DF-2DD8CA6B6AAC}"/>
              </a:ext>
            </a:extLst>
          </p:cNvPr>
          <p:cNvSpPr txBox="1"/>
          <p:nvPr/>
        </p:nvSpPr>
        <p:spPr>
          <a:xfrm>
            <a:off x="571500" y="752475"/>
            <a:ext cx="7324725" cy="400110"/>
          </a:xfrm>
          <a:prstGeom prst="rect">
            <a:avLst/>
          </a:prstGeom>
          <a:noFill/>
        </p:spPr>
        <p:txBody>
          <a:bodyPr wrap="square" rtlCol="0">
            <a:spAutoFit/>
          </a:bodyPr>
          <a:lstStyle/>
          <a:p>
            <a:r>
              <a:rPr lang="en-IN" sz="2000" b="1" dirty="0"/>
              <a:t>CSA-1337: THEORY OF COMPUTATION FOR LOGICAL MODELS</a:t>
            </a:r>
          </a:p>
        </p:txBody>
      </p:sp>
      <p:sp>
        <p:nvSpPr>
          <p:cNvPr id="11" name="TextBox 10">
            <a:extLst>
              <a:ext uri="{FF2B5EF4-FFF2-40B4-BE49-F238E27FC236}">
                <a16:creationId xmlns:a16="http://schemas.microsoft.com/office/drawing/2014/main" id="{1E82876B-6620-0C61-0783-B5C578D51D2C}"/>
              </a:ext>
            </a:extLst>
          </p:cNvPr>
          <p:cNvSpPr txBox="1"/>
          <p:nvPr/>
        </p:nvSpPr>
        <p:spPr>
          <a:xfrm>
            <a:off x="266700" y="6410325"/>
            <a:ext cx="3248025" cy="646331"/>
          </a:xfrm>
          <a:prstGeom prst="rect">
            <a:avLst/>
          </a:prstGeom>
          <a:noFill/>
        </p:spPr>
        <p:txBody>
          <a:bodyPr wrap="square" rtlCol="0">
            <a:spAutoFit/>
          </a:bodyPr>
          <a:lstStyle/>
          <a:p>
            <a:r>
              <a:rPr lang="en-IN" dirty="0"/>
              <a:t>GUIDED BY:</a:t>
            </a:r>
          </a:p>
          <a:p>
            <a:r>
              <a:rPr lang="en-IN" b="1" dirty="0"/>
              <a:t>DR. ANITHA.C</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sp>
        <p:nvSpPr>
          <p:cNvPr id="4" name="Text 1"/>
          <p:cNvSpPr/>
          <p:nvPr/>
        </p:nvSpPr>
        <p:spPr>
          <a:xfrm>
            <a:off x="2037993" y="1437084"/>
            <a:ext cx="8554164" cy="694373"/>
          </a:xfrm>
          <a:prstGeom prst="rect">
            <a:avLst/>
          </a:prstGeom>
          <a:noFill/>
          <a:ln/>
        </p:spPr>
        <p:txBody>
          <a:bodyPr wrap="none" rtlCol="0" anchor="t"/>
          <a:lstStyle/>
          <a:p>
            <a:pPr marL="0" indent="0">
              <a:lnSpc>
                <a:spcPts val="5468"/>
              </a:lnSpc>
              <a:buNone/>
            </a:pPr>
            <a:r>
              <a:rPr lang="en-US" sz="4374" b="1" dirty="0">
                <a:solidFill>
                  <a:srgbClr val="000000"/>
                </a:solidFill>
                <a:latin typeface="p22-mackinac-pro" pitchFamily="34" charset="0"/>
                <a:ea typeface="p22-mackinac-pro" pitchFamily="34" charset="-122"/>
                <a:cs typeface="p22-mackinac-pro" pitchFamily="34" charset="-120"/>
              </a:rPr>
              <a:t>Robust Language Identification</a:t>
            </a:r>
            <a:endParaRPr lang="en-US" sz="4374" dirty="0"/>
          </a:p>
        </p:txBody>
      </p:sp>
      <p:pic>
        <p:nvPicPr>
          <p:cNvPr id="5" name="Image 1" descr="preencoded.png"/>
          <p:cNvPicPr>
            <a:picLocks noChangeAspect="1"/>
          </p:cNvPicPr>
          <p:nvPr/>
        </p:nvPicPr>
        <p:blipFill>
          <a:blip r:embed="rId4"/>
          <a:stretch>
            <a:fillRect/>
          </a:stretch>
        </p:blipFill>
        <p:spPr>
          <a:xfrm>
            <a:off x="2037993" y="2575798"/>
            <a:ext cx="3295888" cy="2036921"/>
          </a:xfrm>
          <a:prstGeom prst="rect">
            <a:avLst/>
          </a:prstGeom>
        </p:spPr>
      </p:pic>
      <p:sp>
        <p:nvSpPr>
          <p:cNvPr id="6" name="Text 2"/>
          <p:cNvSpPr/>
          <p:nvPr/>
        </p:nvSpPr>
        <p:spPr>
          <a:xfrm>
            <a:off x="2037993" y="4890373"/>
            <a:ext cx="2922627" cy="347186"/>
          </a:xfrm>
          <a:prstGeom prst="rect">
            <a:avLst/>
          </a:prstGeom>
          <a:noFill/>
          <a:ln/>
        </p:spPr>
        <p:txBody>
          <a:bodyPr wrap="none" rtlCol="0" anchor="t"/>
          <a:lstStyle/>
          <a:p>
            <a:pPr marL="0" indent="0" algn="l">
              <a:lnSpc>
                <a:spcPts val="2734"/>
              </a:lnSpc>
              <a:buNone/>
            </a:pPr>
            <a:r>
              <a:rPr lang="en-US" sz="2187" b="1" dirty="0">
                <a:solidFill>
                  <a:srgbClr val="272525"/>
                </a:solidFill>
                <a:latin typeface="p22-mackinac-pro" pitchFamily="34" charset="0"/>
                <a:ea typeface="p22-mackinac-pro" pitchFamily="34" charset="-122"/>
                <a:cs typeface="p22-mackinac-pro" pitchFamily="34" charset="-120"/>
              </a:rPr>
              <a:t>Multilingual Datasets</a:t>
            </a:r>
            <a:endParaRPr lang="en-US" sz="2187" dirty="0"/>
          </a:p>
        </p:txBody>
      </p:sp>
      <p:sp>
        <p:nvSpPr>
          <p:cNvPr id="7" name="Text 3"/>
          <p:cNvSpPr/>
          <p:nvPr/>
        </p:nvSpPr>
        <p:spPr>
          <a:xfrm>
            <a:off x="2037993" y="5370790"/>
            <a:ext cx="3295888" cy="1066205"/>
          </a:xfrm>
          <a:prstGeom prst="rect">
            <a:avLst/>
          </a:prstGeom>
          <a:noFill/>
          <a:ln/>
        </p:spPr>
        <p:txBody>
          <a:bodyPr wrap="square" rtlCol="0" anchor="t"/>
          <a:lstStyle/>
          <a:p>
            <a:pPr marL="0" indent="0" algn="l">
              <a:lnSpc>
                <a:spcPts val="2799"/>
              </a:lnSpc>
              <a:buNone/>
            </a:pPr>
            <a:r>
              <a:rPr lang="en-US" sz="1750" dirty="0">
                <a:solidFill>
                  <a:srgbClr val="272525"/>
                </a:solidFill>
                <a:latin typeface="Eudoxus Sans" pitchFamily="34" charset="0"/>
                <a:ea typeface="Eudoxus Sans" pitchFamily="34" charset="-122"/>
                <a:cs typeface="Eudoxus Sans" pitchFamily="34" charset="-120"/>
              </a:rPr>
              <a:t>Leveraging diverse datasets to train robust language identification models.</a:t>
            </a:r>
            <a:endParaRPr lang="en-US" sz="1750" dirty="0"/>
          </a:p>
        </p:txBody>
      </p:sp>
      <p:pic>
        <p:nvPicPr>
          <p:cNvPr id="8" name="Image 2" descr="preencoded.png"/>
          <p:cNvPicPr>
            <a:picLocks noChangeAspect="1"/>
          </p:cNvPicPr>
          <p:nvPr/>
        </p:nvPicPr>
        <p:blipFill>
          <a:blip r:embed="rId5"/>
          <a:stretch>
            <a:fillRect/>
          </a:stretch>
        </p:blipFill>
        <p:spPr>
          <a:xfrm>
            <a:off x="5667137" y="2575798"/>
            <a:ext cx="3296007" cy="2037040"/>
          </a:xfrm>
          <a:prstGeom prst="rect">
            <a:avLst/>
          </a:prstGeom>
        </p:spPr>
      </p:pic>
      <p:sp>
        <p:nvSpPr>
          <p:cNvPr id="9" name="Text 4"/>
          <p:cNvSpPr/>
          <p:nvPr/>
        </p:nvSpPr>
        <p:spPr>
          <a:xfrm>
            <a:off x="5667137" y="4890492"/>
            <a:ext cx="2949059" cy="347186"/>
          </a:xfrm>
          <a:prstGeom prst="rect">
            <a:avLst/>
          </a:prstGeom>
          <a:noFill/>
          <a:ln/>
        </p:spPr>
        <p:txBody>
          <a:bodyPr wrap="none" rtlCol="0" anchor="t"/>
          <a:lstStyle/>
          <a:p>
            <a:pPr marL="0" indent="0" algn="l">
              <a:lnSpc>
                <a:spcPts val="2734"/>
              </a:lnSpc>
              <a:buNone/>
            </a:pPr>
            <a:r>
              <a:rPr lang="en-US" sz="2187" b="1" dirty="0">
                <a:solidFill>
                  <a:srgbClr val="272525"/>
                </a:solidFill>
                <a:latin typeface="p22-mackinac-pro" pitchFamily="34" charset="0"/>
                <a:ea typeface="p22-mackinac-pro" pitchFamily="34" charset="-122"/>
                <a:cs typeface="p22-mackinac-pro" pitchFamily="34" charset="-120"/>
              </a:rPr>
              <a:t>Advanced Algorithms</a:t>
            </a:r>
            <a:endParaRPr lang="en-US" sz="2187" dirty="0"/>
          </a:p>
        </p:txBody>
      </p:sp>
      <p:sp>
        <p:nvSpPr>
          <p:cNvPr id="10" name="Text 5"/>
          <p:cNvSpPr/>
          <p:nvPr/>
        </p:nvSpPr>
        <p:spPr>
          <a:xfrm>
            <a:off x="5667137" y="5370909"/>
            <a:ext cx="3296007" cy="1421606"/>
          </a:xfrm>
          <a:prstGeom prst="rect">
            <a:avLst/>
          </a:prstGeom>
          <a:noFill/>
          <a:ln/>
        </p:spPr>
        <p:txBody>
          <a:bodyPr wrap="square" rtlCol="0" anchor="t"/>
          <a:lstStyle/>
          <a:p>
            <a:pPr marL="0" indent="0" algn="l">
              <a:lnSpc>
                <a:spcPts val="2799"/>
              </a:lnSpc>
              <a:buNone/>
            </a:pPr>
            <a:r>
              <a:rPr lang="en-US" sz="1750" dirty="0">
                <a:solidFill>
                  <a:srgbClr val="272525"/>
                </a:solidFill>
                <a:latin typeface="Eudoxus Sans" pitchFamily="34" charset="0"/>
                <a:ea typeface="Eudoxus Sans" pitchFamily="34" charset="-122"/>
                <a:cs typeface="Eudoxus Sans" pitchFamily="34" charset="-120"/>
              </a:rPr>
              <a:t>Exploring novel machine learning algorithms for improved language detection accuracy.</a:t>
            </a:r>
            <a:endParaRPr lang="en-US" sz="1750" dirty="0"/>
          </a:p>
        </p:txBody>
      </p:sp>
      <p:pic>
        <p:nvPicPr>
          <p:cNvPr id="11" name="Image 3" descr="preencoded.png"/>
          <p:cNvPicPr>
            <a:picLocks noChangeAspect="1"/>
          </p:cNvPicPr>
          <p:nvPr/>
        </p:nvPicPr>
        <p:blipFill>
          <a:blip r:embed="rId6"/>
          <a:stretch>
            <a:fillRect/>
          </a:stretch>
        </p:blipFill>
        <p:spPr>
          <a:xfrm>
            <a:off x="9296400" y="2575798"/>
            <a:ext cx="3296007" cy="2037040"/>
          </a:xfrm>
          <a:prstGeom prst="rect">
            <a:avLst/>
          </a:prstGeom>
        </p:spPr>
      </p:pic>
      <p:sp>
        <p:nvSpPr>
          <p:cNvPr id="12" name="Text 6"/>
          <p:cNvSpPr/>
          <p:nvPr/>
        </p:nvSpPr>
        <p:spPr>
          <a:xfrm>
            <a:off x="9296400" y="4890492"/>
            <a:ext cx="2777490" cy="347186"/>
          </a:xfrm>
          <a:prstGeom prst="rect">
            <a:avLst/>
          </a:prstGeom>
          <a:noFill/>
          <a:ln/>
        </p:spPr>
        <p:txBody>
          <a:bodyPr wrap="none" rtlCol="0" anchor="t"/>
          <a:lstStyle/>
          <a:p>
            <a:pPr marL="0" indent="0" algn="l">
              <a:lnSpc>
                <a:spcPts val="2734"/>
              </a:lnSpc>
              <a:buNone/>
            </a:pPr>
            <a:r>
              <a:rPr lang="en-US" sz="2187" b="1" dirty="0">
                <a:solidFill>
                  <a:srgbClr val="272525"/>
                </a:solidFill>
                <a:latin typeface="p22-mackinac-pro" pitchFamily="34" charset="0"/>
                <a:ea typeface="p22-mackinac-pro" pitchFamily="34" charset="-122"/>
                <a:cs typeface="p22-mackinac-pro" pitchFamily="34" charset="-120"/>
              </a:rPr>
              <a:t>Integrated Pipelines</a:t>
            </a:r>
            <a:endParaRPr lang="en-US" sz="2187" dirty="0"/>
          </a:p>
        </p:txBody>
      </p:sp>
      <p:sp>
        <p:nvSpPr>
          <p:cNvPr id="13" name="Text 7"/>
          <p:cNvSpPr/>
          <p:nvPr/>
        </p:nvSpPr>
        <p:spPr>
          <a:xfrm>
            <a:off x="9296400" y="5370909"/>
            <a:ext cx="3296007" cy="1421606"/>
          </a:xfrm>
          <a:prstGeom prst="rect">
            <a:avLst/>
          </a:prstGeom>
          <a:noFill/>
          <a:ln/>
        </p:spPr>
        <p:txBody>
          <a:bodyPr wrap="square" rtlCol="0" anchor="t"/>
          <a:lstStyle/>
          <a:p>
            <a:pPr marL="0" indent="0" algn="l">
              <a:lnSpc>
                <a:spcPts val="2799"/>
              </a:lnSpc>
              <a:buNone/>
            </a:pPr>
            <a:r>
              <a:rPr lang="en-US" sz="1750" dirty="0">
                <a:solidFill>
                  <a:srgbClr val="272525"/>
                </a:solidFill>
                <a:latin typeface="Eudoxus Sans" pitchFamily="34" charset="0"/>
                <a:ea typeface="Eudoxus Sans" pitchFamily="34" charset="-122"/>
                <a:cs typeface="Eudoxus Sans" pitchFamily="34" charset="-120"/>
              </a:rPr>
              <a:t>Integrating language identification into comprehensive NLP processing pipelines.</a:t>
            </a:r>
            <a:endParaRPr lang="en-US" sz="17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sp>
        <p:nvSpPr>
          <p:cNvPr id="4" name="Text 1"/>
          <p:cNvSpPr/>
          <p:nvPr/>
        </p:nvSpPr>
        <p:spPr>
          <a:xfrm>
            <a:off x="2037993" y="1383268"/>
            <a:ext cx="10554414" cy="1388745"/>
          </a:xfrm>
          <a:prstGeom prst="rect">
            <a:avLst/>
          </a:prstGeom>
          <a:noFill/>
          <a:ln/>
        </p:spPr>
        <p:txBody>
          <a:bodyPr wrap="square" rtlCol="0" anchor="t"/>
          <a:lstStyle/>
          <a:p>
            <a:pPr marL="0" indent="0">
              <a:lnSpc>
                <a:spcPts val="5468"/>
              </a:lnSpc>
              <a:buNone/>
            </a:pPr>
            <a:r>
              <a:rPr lang="en-US" sz="4374" b="1" dirty="0">
                <a:solidFill>
                  <a:srgbClr val="000000"/>
                </a:solidFill>
                <a:latin typeface="p22-mackinac-pro" pitchFamily="34" charset="0"/>
                <a:ea typeface="p22-mackinac-pro" pitchFamily="34" charset="-122"/>
                <a:cs typeface="p22-mackinac-pro" pitchFamily="34" charset="-120"/>
              </a:rPr>
              <a:t>The Future of NLP Language Identification</a:t>
            </a:r>
            <a:endParaRPr lang="en-US" sz="4374" dirty="0"/>
          </a:p>
        </p:txBody>
      </p:sp>
      <p:sp>
        <p:nvSpPr>
          <p:cNvPr id="5" name="Shape 2"/>
          <p:cNvSpPr/>
          <p:nvPr/>
        </p:nvSpPr>
        <p:spPr>
          <a:xfrm>
            <a:off x="2037993" y="3216354"/>
            <a:ext cx="10554414" cy="3629858"/>
          </a:xfrm>
          <a:prstGeom prst="roundRect">
            <a:avLst>
              <a:gd name="adj" fmla="val 2755"/>
            </a:avLst>
          </a:prstGeom>
          <a:noFill/>
          <a:ln w="7620">
            <a:solidFill>
              <a:srgbClr val="000000">
                <a:alpha val="8000"/>
              </a:srgbClr>
            </a:solidFill>
            <a:prstDash val="solid"/>
          </a:ln>
        </p:spPr>
      </p:sp>
      <p:sp>
        <p:nvSpPr>
          <p:cNvPr id="6" name="Shape 3"/>
          <p:cNvSpPr/>
          <p:nvPr/>
        </p:nvSpPr>
        <p:spPr>
          <a:xfrm>
            <a:off x="2045613" y="3223974"/>
            <a:ext cx="10538103" cy="637103"/>
          </a:xfrm>
          <a:prstGeom prst="rect">
            <a:avLst/>
          </a:prstGeom>
          <a:solidFill>
            <a:srgbClr val="FFFFFF">
              <a:alpha val="4000"/>
            </a:srgbClr>
          </a:solidFill>
          <a:ln/>
        </p:spPr>
      </p:sp>
      <p:sp>
        <p:nvSpPr>
          <p:cNvPr id="7" name="Text 4"/>
          <p:cNvSpPr/>
          <p:nvPr/>
        </p:nvSpPr>
        <p:spPr>
          <a:xfrm>
            <a:off x="2268855" y="3364825"/>
            <a:ext cx="3064193" cy="355402"/>
          </a:xfrm>
          <a:prstGeom prst="rect">
            <a:avLst/>
          </a:prstGeom>
          <a:noFill/>
          <a:ln/>
        </p:spPr>
        <p:txBody>
          <a:bodyPr wrap="none" rtlCol="0" anchor="t"/>
          <a:lstStyle/>
          <a:p>
            <a:pPr marL="0" indent="0">
              <a:lnSpc>
                <a:spcPts val="2799"/>
              </a:lnSpc>
              <a:buNone/>
            </a:pPr>
            <a:r>
              <a:rPr lang="en-US" sz="1750" dirty="0">
                <a:solidFill>
                  <a:srgbClr val="272525"/>
                </a:solidFill>
                <a:latin typeface="Eudoxus Sans" pitchFamily="34" charset="0"/>
                <a:ea typeface="Eudoxus Sans" pitchFamily="34" charset="-122"/>
                <a:cs typeface="Eudoxus Sans" pitchFamily="34" charset="-120"/>
              </a:rPr>
              <a:t>Emerging Trends</a:t>
            </a:r>
            <a:endParaRPr lang="en-US" sz="1750" dirty="0"/>
          </a:p>
        </p:txBody>
      </p:sp>
      <p:sp>
        <p:nvSpPr>
          <p:cNvPr id="8" name="Text 5"/>
          <p:cNvSpPr/>
          <p:nvPr/>
        </p:nvSpPr>
        <p:spPr>
          <a:xfrm>
            <a:off x="5785009" y="3364825"/>
            <a:ext cx="3060383" cy="355402"/>
          </a:xfrm>
          <a:prstGeom prst="rect">
            <a:avLst/>
          </a:prstGeom>
          <a:noFill/>
          <a:ln/>
        </p:spPr>
        <p:txBody>
          <a:bodyPr wrap="none" rtlCol="0" anchor="t"/>
          <a:lstStyle/>
          <a:p>
            <a:pPr marL="0" indent="0">
              <a:lnSpc>
                <a:spcPts val="2799"/>
              </a:lnSpc>
              <a:buNone/>
            </a:pPr>
            <a:r>
              <a:rPr lang="en-US" sz="1750" dirty="0">
                <a:solidFill>
                  <a:srgbClr val="272525"/>
                </a:solidFill>
                <a:latin typeface="Eudoxus Sans" pitchFamily="34" charset="0"/>
                <a:ea typeface="Eudoxus Sans" pitchFamily="34" charset="-122"/>
                <a:cs typeface="Eudoxus Sans" pitchFamily="34" charset="-120"/>
              </a:rPr>
              <a:t>Challenges</a:t>
            </a:r>
            <a:endParaRPr lang="en-US" sz="1750" dirty="0"/>
          </a:p>
        </p:txBody>
      </p:sp>
      <p:sp>
        <p:nvSpPr>
          <p:cNvPr id="9" name="Text 6"/>
          <p:cNvSpPr/>
          <p:nvPr/>
        </p:nvSpPr>
        <p:spPr>
          <a:xfrm>
            <a:off x="9297353" y="3364825"/>
            <a:ext cx="3064193" cy="355402"/>
          </a:xfrm>
          <a:prstGeom prst="rect">
            <a:avLst/>
          </a:prstGeom>
          <a:noFill/>
          <a:ln/>
        </p:spPr>
        <p:txBody>
          <a:bodyPr wrap="none" rtlCol="0" anchor="t"/>
          <a:lstStyle/>
          <a:p>
            <a:pPr marL="0" indent="0">
              <a:lnSpc>
                <a:spcPts val="2799"/>
              </a:lnSpc>
              <a:buNone/>
            </a:pPr>
            <a:r>
              <a:rPr lang="en-US" sz="1750" dirty="0">
                <a:solidFill>
                  <a:srgbClr val="272525"/>
                </a:solidFill>
                <a:latin typeface="Eudoxus Sans" pitchFamily="34" charset="0"/>
                <a:ea typeface="Eudoxus Sans" pitchFamily="34" charset="-122"/>
                <a:cs typeface="Eudoxus Sans" pitchFamily="34" charset="-120"/>
              </a:rPr>
              <a:t>Opportunities</a:t>
            </a:r>
            <a:endParaRPr lang="en-US" sz="1750" dirty="0"/>
          </a:p>
        </p:txBody>
      </p:sp>
      <p:sp>
        <p:nvSpPr>
          <p:cNvPr id="10" name="Shape 7"/>
          <p:cNvSpPr/>
          <p:nvPr/>
        </p:nvSpPr>
        <p:spPr>
          <a:xfrm>
            <a:off x="2045613" y="3861078"/>
            <a:ext cx="10538103" cy="992505"/>
          </a:xfrm>
          <a:prstGeom prst="rect">
            <a:avLst/>
          </a:prstGeom>
          <a:solidFill>
            <a:srgbClr val="000000">
              <a:alpha val="4000"/>
            </a:srgbClr>
          </a:solidFill>
          <a:ln/>
        </p:spPr>
      </p:sp>
      <p:sp>
        <p:nvSpPr>
          <p:cNvPr id="11" name="Text 8"/>
          <p:cNvSpPr/>
          <p:nvPr/>
        </p:nvSpPr>
        <p:spPr>
          <a:xfrm>
            <a:off x="2268855" y="4001929"/>
            <a:ext cx="3064193" cy="355402"/>
          </a:xfrm>
          <a:prstGeom prst="rect">
            <a:avLst/>
          </a:prstGeom>
          <a:noFill/>
          <a:ln/>
        </p:spPr>
        <p:txBody>
          <a:bodyPr wrap="none" rtlCol="0" anchor="t"/>
          <a:lstStyle/>
          <a:p>
            <a:pPr marL="0" indent="0">
              <a:lnSpc>
                <a:spcPts val="2799"/>
              </a:lnSpc>
              <a:buNone/>
            </a:pPr>
            <a:r>
              <a:rPr lang="en-US" sz="1750" dirty="0">
                <a:solidFill>
                  <a:srgbClr val="272525"/>
                </a:solidFill>
                <a:latin typeface="Eudoxus Sans" pitchFamily="34" charset="0"/>
                <a:ea typeface="Eudoxus Sans" pitchFamily="34" charset="-122"/>
                <a:cs typeface="Eudoxus Sans" pitchFamily="34" charset="-120"/>
              </a:rPr>
              <a:t>Multilingual models</a:t>
            </a:r>
            <a:endParaRPr lang="en-US" sz="1750" dirty="0"/>
          </a:p>
        </p:txBody>
      </p:sp>
      <p:sp>
        <p:nvSpPr>
          <p:cNvPr id="12" name="Text 9"/>
          <p:cNvSpPr/>
          <p:nvPr/>
        </p:nvSpPr>
        <p:spPr>
          <a:xfrm>
            <a:off x="5785009" y="4001929"/>
            <a:ext cx="3060383" cy="355402"/>
          </a:xfrm>
          <a:prstGeom prst="rect">
            <a:avLst/>
          </a:prstGeom>
          <a:noFill/>
          <a:ln/>
        </p:spPr>
        <p:txBody>
          <a:bodyPr wrap="none" rtlCol="0" anchor="t"/>
          <a:lstStyle/>
          <a:p>
            <a:pPr marL="0" indent="0">
              <a:lnSpc>
                <a:spcPts val="2799"/>
              </a:lnSpc>
              <a:buNone/>
            </a:pPr>
            <a:r>
              <a:rPr lang="en-US" sz="1750" dirty="0">
                <a:solidFill>
                  <a:srgbClr val="272525"/>
                </a:solidFill>
                <a:latin typeface="Eudoxus Sans" pitchFamily="34" charset="0"/>
                <a:ea typeface="Eudoxus Sans" pitchFamily="34" charset="-122"/>
                <a:cs typeface="Eudoxus Sans" pitchFamily="34" charset="-120"/>
              </a:rPr>
              <a:t>Low-resource languages</a:t>
            </a:r>
            <a:endParaRPr lang="en-US" sz="1750" dirty="0"/>
          </a:p>
        </p:txBody>
      </p:sp>
      <p:sp>
        <p:nvSpPr>
          <p:cNvPr id="13" name="Text 10"/>
          <p:cNvSpPr/>
          <p:nvPr/>
        </p:nvSpPr>
        <p:spPr>
          <a:xfrm>
            <a:off x="9297353" y="4001929"/>
            <a:ext cx="3064193" cy="710803"/>
          </a:xfrm>
          <a:prstGeom prst="rect">
            <a:avLst/>
          </a:prstGeom>
          <a:noFill/>
          <a:ln/>
        </p:spPr>
        <p:txBody>
          <a:bodyPr wrap="square" rtlCol="0" anchor="t"/>
          <a:lstStyle/>
          <a:p>
            <a:pPr marL="0" indent="0">
              <a:lnSpc>
                <a:spcPts val="2799"/>
              </a:lnSpc>
              <a:buNone/>
            </a:pPr>
            <a:r>
              <a:rPr lang="en-US" sz="1750" dirty="0">
                <a:solidFill>
                  <a:srgbClr val="272525"/>
                </a:solidFill>
                <a:latin typeface="Eudoxus Sans" pitchFamily="34" charset="0"/>
                <a:ea typeface="Eudoxus Sans" pitchFamily="34" charset="-122"/>
                <a:cs typeface="Eudoxus Sans" pitchFamily="34" charset="-120"/>
              </a:rPr>
              <a:t>Personalized language detection</a:t>
            </a:r>
            <a:endParaRPr lang="en-US" sz="1750" dirty="0"/>
          </a:p>
        </p:txBody>
      </p:sp>
      <p:sp>
        <p:nvSpPr>
          <p:cNvPr id="14" name="Shape 11"/>
          <p:cNvSpPr/>
          <p:nvPr/>
        </p:nvSpPr>
        <p:spPr>
          <a:xfrm>
            <a:off x="2045613" y="4853583"/>
            <a:ext cx="10538103" cy="992505"/>
          </a:xfrm>
          <a:prstGeom prst="rect">
            <a:avLst/>
          </a:prstGeom>
          <a:solidFill>
            <a:srgbClr val="FFFFFF">
              <a:alpha val="4000"/>
            </a:srgbClr>
          </a:solidFill>
          <a:ln/>
        </p:spPr>
      </p:sp>
      <p:sp>
        <p:nvSpPr>
          <p:cNvPr id="15" name="Text 12"/>
          <p:cNvSpPr/>
          <p:nvPr/>
        </p:nvSpPr>
        <p:spPr>
          <a:xfrm>
            <a:off x="2268855" y="4994434"/>
            <a:ext cx="3064193" cy="355402"/>
          </a:xfrm>
          <a:prstGeom prst="rect">
            <a:avLst/>
          </a:prstGeom>
          <a:noFill/>
          <a:ln/>
        </p:spPr>
        <p:txBody>
          <a:bodyPr wrap="none" rtlCol="0" anchor="t"/>
          <a:lstStyle/>
          <a:p>
            <a:pPr marL="0" indent="0">
              <a:lnSpc>
                <a:spcPts val="2799"/>
              </a:lnSpc>
              <a:buNone/>
            </a:pPr>
            <a:r>
              <a:rPr lang="en-US" sz="1750" dirty="0">
                <a:solidFill>
                  <a:srgbClr val="272525"/>
                </a:solidFill>
                <a:latin typeface="Eudoxus Sans" pitchFamily="34" charset="0"/>
                <a:ea typeface="Eudoxus Sans" pitchFamily="34" charset="-122"/>
                <a:cs typeface="Eudoxus Sans" pitchFamily="34" charset="-120"/>
              </a:rPr>
              <a:t>Transfer learning</a:t>
            </a:r>
            <a:endParaRPr lang="en-US" sz="1750" dirty="0"/>
          </a:p>
        </p:txBody>
      </p:sp>
      <p:sp>
        <p:nvSpPr>
          <p:cNvPr id="16" name="Text 13"/>
          <p:cNvSpPr/>
          <p:nvPr/>
        </p:nvSpPr>
        <p:spPr>
          <a:xfrm>
            <a:off x="5785009" y="4994434"/>
            <a:ext cx="3060383" cy="355402"/>
          </a:xfrm>
          <a:prstGeom prst="rect">
            <a:avLst/>
          </a:prstGeom>
          <a:noFill/>
          <a:ln/>
        </p:spPr>
        <p:txBody>
          <a:bodyPr wrap="none" rtlCol="0" anchor="t"/>
          <a:lstStyle/>
          <a:p>
            <a:pPr marL="0" indent="0">
              <a:lnSpc>
                <a:spcPts val="2799"/>
              </a:lnSpc>
              <a:buNone/>
            </a:pPr>
            <a:r>
              <a:rPr lang="en-US" sz="1750" dirty="0">
                <a:solidFill>
                  <a:srgbClr val="272525"/>
                </a:solidFill>
                <a:latin typeface="Eudoxus Sans" pitchFamily="34" charset="0"/>
                <a:ea typeface="Eudoxus Sans" pitchFamily="34" charset="-122"/>
                <a:cs typeface="Eudoxus Sans" pitchFamily="34" charset="-120"/>
              </a:rPr>
              <a:t>Code-switching</a:t>
            </a:r>
            <a:endParaRPr lang="en-US" sz="1750" dirty="0"/>
          </a:p>
        </p:txBody>
      </p:sp>
      <p:sp>
        <p:nvSpPr>
          <p:cNvPr id="17" name="Text 14"/>
          <p:cNvSpPr/>
          <p:nvPr/>
        </p:nvSpPr>
        <p:spPr>
          <a:xfrm>
            <a:off x="9297353" y="4994434"/>
            <a:ext cx="3064193" cy="710803"/>
          </a:xfrm>
          <a:prstGeom prst="rect">
            <a:avLst/>
          </a:prstGeom>
          <a:noFill/>
          <a:ln/>
        </p:spPr>
        <p:txBody>
          <a:bodyPr wrap="square" rtlCol="0" anchor="t"/>
          <a:lstStyle/>
          <a:p>
            <a:pPr marL="0" indent="0">
              <a:lnSpc>
                <a:spcPts val="2799"/>
              </a:lnSpc>
              <a:buNone/>
            </a:pPr>
            <a:r>
              <a:rPr lang="en-US" sz="1750" dirty="0">
                <a:solidFill>
                  <a:srgbClr val="272525"/>
                </a:solidFill>
                <a:latin typeface="Eudoxus Sans" pitchFamily="34" charset="0"/>
                <a:ea typeface="Eudoxus Sans" pitchFamily="34" charset="-122"/>
                <a:cs typeface="Eudoxus Sans" pitchFamily="34" charset="-120"/>
              </a:rPr>
              <a:t>Multimodal language identification</a:t>
            </a:r>
            <a:endParaRPr lang="en-US" sz="1750" dirty="0"/>
          </a:p>
        </p:txBody>
      </p:sp>
      <p:sp>
        <p:nvSpPr>
          <p:cNvPr id="18" name="Shape 15"/>
          <p:cNvSpPr/>
          <p:nvPr/>
        </p:nvSpPr>
        <p:spPr>
          <a:xfrm>
            <a:off x="2045613" y="5846088"/>
            <a:ext cx="10538103" cy="992505"/>
          </a:xfrm>
          <a:prstGeom prst="rect">
            <a:avLst/>
          </a:prstGeom>
          <a:solidFill>
            <a:srgbClr val="000000">
              <a:alpha val="4000"/>
            </a:srgbClr>
          </a:solidFill>
          <a:ln/>
        </p:spPr>
      </p:sp>
      <p:sp>
        <p:nvSpPr>
          <p:cNvPr id="19" name="Text 16"/>
          <p:cNvSpPr/>
          <p:nvPr/>
        </p:nvSpPr>
        <p:spPr>
          <a:xfrm>
            <a:off x="2268855" y="5986939"/>
            <a:ext cx="3064193" cy="355402"/>
          </a:xfrm>
          <a:prstGeom prst="rect">
            <a:avLst/>
          </a:prstGeom>
          <a:noFill/>
          <a:ln/>
        </p:spPr>
        <p:txBody>
          <a:bodyPr wrap="none" rtlCol="0" anchor="t"/>
          <a:lstStyle/>
          <a:p>
            <a:pPr marL="0" indent="0">
              <a:lnSpc>
                <a:spcPts val="2799"/>
              </a:lnSpc>
              <a:buNone/>
            </a:pPr>
            <a:r>
              <a:rPr lang="en-US" sz="1750" dirty="0">
                <a:solidFill>
                  <a:srgbClr val="272525"/>
                </a:solidFill>
                <a:latin typeface="Eudoxus Sans" pitchFamily="34" charset="0"/>
                <a:ea typeface="Eudoxus Sans" pitchFamily="34" charset="-122"/>
                <a:cs typeface="Eudoxus Sans" pitchFamily="34" charset="-120"/>
              </a:rPr>
              <a:t>Unsupervised learning</a:t>
            </a:r>
            <a:endParaRPr lang="en-US" sz="1750" dirty="0"/>
          </a:p>
        </p:txBody>
      </p:sp>
      <p:sp>
        <p:nvSpPr>
          <p:cNvPr id="20" name="Text 17"/>
          <p:cNvSpPr/>
          <p:nvPr/>
        </p:nvSpPr>
        <p:spPr>
          <a:xfrm>
            <a:off x="5785009" y="5986939"/>
            <a:ext cx="3060383" cy="355402"/>
          </a:xfrm>
          <a:prstGeom prst="rect">
            <a:avLst/>
          </a:prstGeom>
          <a:noFill/>
          <a:ln/>
        </p:spPr>
        <p:txBody>
          <a:bodyPr wrap="none" rtlCol="0" anchor="t"/>
          <a:lstStyle/>
          <a:p>
            <a:pPr marL="0" indent="0">
              <a:lnSpc>
                <a:spcPts val="2799"/>
              </a:lnSpc>
              <a:buNone/>
            </a:pPr>
            <a:r>
              <a:rPr lang="en-US" sz="1750" dirty="0">
                <a:solidFill>
                  <a:srgbClr val="272525"/>
                </a:solidFill>
                <a:latin typeface="Eudoxus Sans" pitchFamily="34" charset="0"/>
                <a:ea typeface="Eudoxus Sans" pitchFamily="34" charset="-122"/>
                <a:cs typeface="Eudoxus Sans" pitchFamily="34" charset="-120"/>
              </a:rPr>
              <a:t>Dialects and variants</a:t>
            </a:r>
            <a:endParaRPr lang="en-US" sz="1750" dirty="0"/>
          </a:p>
        </p:txBody>
      </p:sp>
      <p:sp>
        <p:nvSpPr>
          <p:cNvPr id="21" name="Text 18"/>
          <p:cNvSpPr/>
          <p:nvPr/>
        </p:nvSpPr>
        <p:spPr>
          <a:xfrm>
            <a:off x="9297353" y="5986939"/>
            <a:ext cx="3064193" cy="710803"/>
          </a:xfrm>
          <a:prstGeom prst="rect">
            <a:avLst/>
          </a:prstGeom>
          <a:noFill/>
          <a:ln/>
        </p:spPr>
        <p:txBody>
          <a:bodyPr wrap="square" rtlCol="0" anchor="t"/>
          <a:lstStyle/>
          <a:p>
            <a:pPr marL="0" indent="0">
              <a:lnSpc>
                <a:spcPts val="2799"/>
              </a:lnSpc>
              <a:buNone/>
            </a:pPr>
            <a:r>
              <a:rPr lang="en-US" sz="1750" dirty="0">
                <a:solidFill>
                  <a:srgbClr val="272525"/>
                </a:solidFill>
                <a:latin typeface="Eudoxus Sans" pitchFamily="34" charset="0"/>
                <a:ea typeface="Eudoxus Sans" pitchFamily="34" charset="-122"/>
                <a:cs typeface="Eudoxus Sans" pitchFamily="34" charset="-120"/>
              </a:rPr>
              <a:t>Real-time language processing</a:t>
            </a:r>
            <a:endParaRPr lang="en-US" sz="175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A"/>
          </a:solidFill>
          <a:ln/>
        </p:spPr>
      </p:sp>
      <p:sp>
        <p:nvSpPr>
          <p:cNvPr id="4" name="Text 1"/>
          <p:cNvSpPr/>
          <p:nvPr/>
        </p:nvSpPr>
        <p:spPr>
          <a:xfrm>
            <a:off x="2348389" y="1865471"/>
            <a:ext cx="8195310" cy="694373"/>
          </a:xfrm>
          <a:prstGeom prst="rect">
            <a:avLst/>
          </a:prstGeom>
          <a:noFill/>
          <a:ln/>
        </p:spPr>
        <p:txBody>
          <a:bodyPr wrap="none" rtlCol="0" anchor="t"/>
          <a:lstStyle/>
          <a:p>
            <a:pPr marL="0" indent="0">
              <a:lnSpc>
                <a:spcPts val="5468"/>
              </a:lnSpc>
              <a:buNone/>
            </a:pPr>
            <a:r>
              <a:rPr lang="en-US" sz="4374" dirty="0">
                <a:solidFill>
                  <a:srgbClr val="1F1E1E"/>
                </a:solidFill>
                <a:latin typeface="Red Hat Text" pitchFamily="34" charset="0"/>
                <a:ea typeface="Red Hat Text" pitchFamily="34" charset="-122"/>
                <a:cs typeface="Red Hat Text" pitchFamily="34" charset="-120"/>
              </a:rPr>
              <a:t>Conclusion and Future Directions</a:t>
            </a:r>
            <a:endParaRPr lang="en-US" sz="4374" dirty="0"/>
          </a:p>
        </p:txBody>
      </p:sp>
      <p:sp>
        <p:nvSpPr>
          <p:cNvPr id="5" name="Text 2"/>
          <p:cNvSpPr/>
          <p:nvPr/>
        </p:nvSpPr>
        <p:spPr>
          <a:xfrm>
            <a:off x="2348389" y="3115270"/>
            <a:ext cx="2949416" cy="694373"/>
          </a:xfrm>
          <a:prstGeom prst="rect">
            <a:avLst/>
          </a:prstGeom>
          <a:noFill/>
          <a:ln/>
        </p:spPr>
        <p:txBody>
          <a:bodyPr wrap="square" rtlCol="0" anchor="t"/>
          <a:lstStyle/>
          <a:p>
            <a:pPr marL="0" indent="0">
              <a:lnSpc>
                <a:spcPts val="2734"/>
              </a:lnSpc>
              <a:buNone/>
            </a:pPr>
            <a:r>
              <a:rPr lang="en-US" sz="2187" dirty="0">
                <a:solidFill>
                  <a:srgbClr val="1F1E1E"/>
                </a:solidFill>
                <a:latin typeface="Red Hat Text" pitchFamily="34" charset="0"/>
                <a:ea typeface="Red Hat Text" pitchFamily="34" charset="-122"/>
                <a:cs typeface="Red Hat Text" pitchFamily="34" charset="-120"/>
              </a:rPr>
              <a:t>Continuous Improvement</a:t>
            </a:r>
            <a:endParaRPr lang="en-US" sz="2187" dirty="0"/>
          </a:p>
        </p:txBody>
      </p:sp>
      <p:sp>
        <p:nvSpPr>
          <p:cNvPr id="6" name="Text 3"/>
          <p:cNvSpPr/>
          <p:nvPr/>
        </p:nvSpPr>
        <p:spPr>
          <a:xfrm>
            <a:off x="2348389" y="4031813"/>
            <a:ext cx="2949416" cy="2132409"/>
          </a:xfrm>
          <a:prstGeom prst="rect">
            <a:avLst/>
          </a:prstGeom>
          <a:noFill/>
          <a:ln/>
        </p:spPr>
        <p:txBody>
          <a:bodyPr wrap="square" rtlCol="0" anchor="t"/>
          <a:lstStyle/>
          <a:p>
            <a:pPr marL="0" indent="0">
              <a:lnSpc>
                <a:spcPts val="2799"/>
              </a:lnSpc>
              <a:buNone/>
            </a:pPr>
            <a:r>
              <a:rPr lang="en-US" sz="1750" dirty="0">
                <a:solidFill>
                  <a:srgbClr val="3B3535"/>
                </a:solidFill>
                <a:latin typeface="Roboto" pitchFamily="34" charset="0"/>
                <a:ea typeface="Roboto" pitchFamily="34" charset="-122"/>
                <a:cs typeface="Roboto" pitchFamily="34" charset="-120"/>
              </a:rPr>
              <a:t>Advancements in deep learning, transfer learning, and multilingual modeling will enhance the accuracy and robustness of language identification systems.</a:t>
            </a:r>
            <a:endParaRPr lang="en-US" sz="1750" dirty="0"/>
          </a:p>
        </p:txBody>
      </p:sp>
      <p:sp>
        <p:nvSpPr>
          <p:cNvPr id="7" name="Text 4"/>
          <p:cNvSpPr/>
          <p:nvPr/>
        </p:nvSpPr>
        <p:spPr>
          <a:xfrm>
            <a:off x="5847398" y="3115270"/>
            <a:ext cx="2931557" cy="347186"/>
          </a:xfrm>
          <a:prstGeom prst="rect">
            <a:avLst/>
          </a:prstGeom>
          <a:noFill/>
          <a:ln/>
        </p:spPr>
        <p:txBody>
          <a:bodyPr wrap="none" rtlCol="0" anchor="t"/>
          <a:lstStyle/>
          <a:p>
            <a:pPr marL="0" indent="0">
              <a:lnSpc>
                <a:spcPts val="2734"/>
              </a:lnSpc>
              <a:buNone/>
            </a:pPr>
            <a:r>
              <a:rPr lang="en-US" sz="2187" dirty="0">
                <a:solidFill>
                  <a:srgbClr val="1F1E1E"/>
                </a:solidFill>
                <a:latin typeface="Red Hat Text" pitchFamily="34" charset="0"/>
                <a:ea typeface="Red Hat Text" pitchFamily="34" charset="-122"/>
                <a:cs typeface="Red Hat Text" pitchFamily="34" charset="-120"/>
              </a:rPr>
              <a:t>Multimodal Approaches</a:t>
            </a:r>
            <a:endParaRPr lang="en-US" sz="2187" dirty="0"/>
          </a:p>
        </p:txBody>
      </p:sp>
      <p:sp>
        <p:nvSpPr>
          <p:cNvPr id="8" name="Text 5"/>
          <p:cNvSpPr/>
          <p:nvPr/>
        </p:nvSpPr>
        <p:spPr>
          <a:xfrm>
            <a:off x="5847398" y="3684627"/>
            <a:ext cx="2949416" cy="2132409"/>
          </a:xfrm>
          <a:prstGeom prst="rect">
            <a:avLst/>
          </a:prstGeom>
          <a:noFill/>
          <a:ln/>
        </p:spPr>
        <p:txBody>
          <a:bodyPr wrap="square" rtlCol="0" anchor="t"/>
          <a:lstStyle/>
          <a:p>
            <a:pPr marL="0" indent="0">
              <a:lnSpc>
                <a:spcPts val="2799"/>
              </a:lnSpc>
              <a:buNone/>
            </a:pPr>
            <a:r>
              <a:rPr lang="en-US" sz="1750" dirty="0">
                <a:solidFill>
                  <a:srgbClr val="3B3535"/>
                </a:solidFill>
                <a:latin typeface="Roboto" pitchFamily="34" charset="0"/>
                <a:ea typeface="Roboto" pitchFamily="34" charset="-122"/>
                <a:cs typeface="Roboto" pitchFamily="34" charset="-120"/>
              </a:rPr>
              <a:t>Integrating language identification with other modalities, such as speech, audio, and images, will enable more holistic and contextual language understanding.</a:t>
            </a:r>
            <a:endParaRPr lang="en-US" sz="1750" dirty="0"/>
          </a:p>
        </p:txBody>
      </p:sp>
      <p:sp>
        <p:nvSpPr>
          <p:cNvPr id="9" name="Text 6"/>
          <p:cNvSpPr/>
          <p:nvPr/>
        </p:nvSpPr>
        <p:spPr>
          <a:xfrm>
            <a:off x="9346406" y="3115270"/>
            <a:ext cx="2777490" cy="347186"/>
          </a:xfrm>
          <a:prstGeom prst="rect">
            <a:avLst/>
          </a:prstGeom>
          <a:noFill/>
          <a:ln/>
        </p:spPr>
        <p:txBody>
          <a:bodyPr wrap="none" rtlCol="0" anchor="t"/>
          <a:lstStyle/>
          <a:p>
            <a:pPr marL="0" indent="0">
              <a:lnSpc>
                <a:spcPts val="2734"/>
              </a:lnSpc>
              <a:buNone/>
            </a:pPr>
            <a:r>
              <a:rPr lang="en-US" sz="2187" dirty="0">
                <a:solidFill>
                  <a:srgbClr val="1F1E1E"/>
                </a:solidFill>
                <a:latin typeface="Red Hat Text" pitchFamily="34" charset="0"/>
                <a:ea typeface="Red Hat Text" pitchFamily="34" charset="-122"/>
                <a:cs typeface="Red Hat Text" pitchFamily="34" charset="-120"/>
              </a:rPr>
              <a:t>Ethical Considerations</a:t>
            </a:r>
            <a:endParaRPr lang="en-US" sz="2187" dirty="0"/>
          </a:p>
        </p:txBody>
      </p:sp>
      <p:sp>
        <p:nvSpPr>
          <p:cNvPr id="10" name="Text 7"/>
          <p:cNvSpPr/>
          <p:nvPr/>
        </p:nvSpPr>
        <p:spPr>
          <a:xfrm>
            <a:off x="9346406" y="3684627"/>
            <a:ext cx="2949416" cy="1777008"/>
          </a:xfrm>
          <a:prstGeom prst="rect">
            <a:avLst/>
          </a:prstGeom>
          <a:noFill/>
          <a:ln/>
        </p:spPr>
        <p:txBody>
          <a:bodyPr wrap="square" rtlCol="0" anchor="t"/>
          <a:lstStyle/>
          <a:p>
            <a:pPr marL="0" indent="0">
              <a:lnSpc>
                <a:spcPts val="2799"/>
              </a:lnSpc>
              <a:buNone/>
            </a:pPr>
            <a:r>
              <a:rPr lang="en-US" sz="1750" dirty="0">
                <a:solidFill>
                  <a:srgbClr val="3B3535"/>
                </a:solidFill>
                <a:latin typeface="Roboto" pitchFamily="34" charset="0"/>
                <a:ea typeface="Roboto" pitchFamily="34" charset="-122"/>
                <a:cs typeface="Roboto" pitchFamily="34" charset="-120"/>
              </a:rPr>
              <a:t>Ensuring language identification technology is developed and deployed responsibly, addressing issues of bias, privacy, and fairness.</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A"/>
          </a:solidFill>
          <a:ln/>
        </p:spPr>
        <p:txBody>
          <a:bodyPr/>
          <a:lstStyle/>
          <a:p>
            <a:endParaRPr lang="en-IN" dirty="0"/>
          </a:p>
        </p:txBody>
      </p:sp>
      <p:pic>
        <p:nvPicPr>
          <p:cNvPr id="4" name="Image 1" descr="preencoded.png"/>
          <p:cNvPicPr>
            <a:picLocks noChangeAspect="1"/>
          </p:cNvPicPr>
          <p:nvPr/>
        </p:nvPicPr>
        <p:blipFill>
          <a:blip r:embed="rId4"/>
          <a:stretch>
            <a:fillRect/>
          </a:stretch>
        </p:blipFill>
        <p:spPr>
          <a:xfrm>
            <a:off x="10972800" y="0"/>
            <a:ext cx="3657600" cy="8229600"/>
          </a:xfrm>
          <a:prstGeom prst="rect">
            <a:avLst/>
          </a:prstGeom>
        </p:spPr>
      </p:pic>
      <p:sp>
        <p:nvSpPr>
          <p:cNvPr id="5" name="Text 1"/>
          <p:cNvSpPr/>
          <p:nvPr/>
        </p:nvSpPr>
        <p:spPr>
          <a:xfrm>
            <a:off x="833199" y="1523881"/>
            <a:ext cx="9306401" cy="1388745"/>
          </a:xfrm>
          <a:prstGeom prst="rect">
            <a:avLst/>
          </a:prstGeom>
          <a:noFill/>
          <a:ln/>
        </p:spPr>
        <p:txBody>
          <a:bodyPr wrap="square" rtlCol="0" anchor="t"/>
          <a:lstStyle/>
          <a:p>
            <a:pPr marL="0" indent="0">
              <a:lnSpc>
                <a:spcPts val="5468"/>
              </a:lnSpc>
              <a:buNone/>
            </a:pPr>
            <a:r>
              <a:rPr lang="en-US" sz="4374" dirty="0">
                <a:solidFill>
                  <a:srgbClr val="1F1E1E"/>
                </a:solidFill>
                <a:latin typeface="Red Hat Text" pitchFamily="34" charset="0"/>
                <a:ea typeface="Red Hat Text" pitchFamily="34" charset="-122"/>
                <a:cs typeface="Red Hat Text" pitchFamily="34" charset="-120"/>
              </a:rPr>
              <a:t>Introduction to Language Identification</a:t>
            </a:r>
            <a:endParaRPr lang="en-US" sz="4374" dirty="0"/>
          </a:p>
        </p:txBody>
      </p:sp>
      <p:sp>
        <p:nvSpPr>
          <p:cNvPr id="6" name="Shape 2"/>
          <p:cNvSpPr/>
          <p:nvPr/>
        </p:nvSpPr>
        <p:spPr>
          <a:xfrm>
            <a:off x="833199" y="3419475"/>
            <a:ext cx="499943" cy="499943"/>
          </a:xfrm>
          <a:prstGeom prst="roundRect">
            <a:avLst>
              <a:gd name="adj" fmla="val 26667"/>
            </a:avLst>
          </a:prstGeom>
          <a:solidFill>
            <a:srgbClr val="FFD6D6"/>
          </a:solidFill>
          <a:ln/>
        </p:spPr>
      </p:sp>
      <p:sp>
        <p:nvSpPr>
          <p:cNvPr id="7" name="Text 3"/>
          <p:cNvSpPr/>
          <p:nvPr/>
        </p:nvSpPr>
        <p:spPr>
          <a:xfrm>
            <a:off x="1031915" y="3461147"/>
            <a:ext cx="102394" cy="416481"/>
          </a:xfrm>
          <a:prstGeom prst="rect">
            <a:avLst/>
          </a:prstGeom>
          <a:noFill/>
          <a:ln/>
        </p:spPr>
        <p:txBody>
          <a:bodyPr wrap="none" rtlCol="0" anchor="t"/>
          <a:lstStyle/>
          <a:p>
            <a:pPr marL="0" indent="0" algn="ctr">
              <a:lnSpc>
                <a:spcPts val="3281"/>
              </a:lnSpc>
              <a:buNone/>
            </a:pPr>
            <a:r>
              <a:rPr lang="en-US" sz="2624" dirty="0">
                <a:solidFill>
                  <a:srgbClr val="1F1E1E"/>
                </a:solidFill>
                <a:latin typeface="Red Hat Text" pitchFamily="34" charset="0"/>
                <a:ea typeface="Red Hat Text" pitchFamily="34" charset="-122"/>
                <a:cs typeface="Red Hat Text" pitchFamily="34" charset="-120"/>
              </a:rPr>
              <a:t>1</a:t>
            </a:r>
            <a:endParaRPr lang="en-US" sz="2624" dirty="0"/>
          </a:p>
        </p:txBody>
      </p:sp>
      <p:sp>
        <p:nvSpPr>
          <p:cNvPr id="8" name="Text 4"/>
          <p:cNvSpPr/>
          <p:nvPr/>
        </p:nvSpPr>
        <p:spPr>
          <a:xfrm>
            <a:off x="1555313" y="3495794"/>
            <a:ext cx="3820001" cy="694373"/>
          </a:xfrm>
          <a:prstGeom prst="rect">
            <a:avLst/>
          </a:prstGeom>
          <a:noFill/>
          <a:ln/>
        </p:spPr>
        <p:txBody>
          <a:bodyPr wrap="square" rtlCol="0" anchor="t"/>
          <a:lstStyle/>
          <a:p>
            <a:pPr marL="0" indent="0">
              <a:lnSpc>
                <a:spcPts val="2734"/>
              </a:lnSpc>
              <a:buNone/>
            </a:pPr>
            <a:r>
              <a:rPr lang="en-US" sz="2187" dirty="0">
                <a:solidFill>
                  <a:srgbClr val="1F1E1E"/>
                </a:solidFill>
                <a:latin typeface="Red Hat Text" pitchFamily="34" charset="0"/>
                <a:ea typeface="Red Hat Text" pitchFamily="34" charset="-122"/>
                <a:cs typeface="Red Hat Text" pitchFamily="34" charset="-120"/>
              </a:rPr>
              <a:t>Understanding Language Diversity</a:t>
            </a:r>
            <a:endParaRPr lang="en-US" sz="2187" dirty="0"/>
          </a:p>
        </p:txBody>
      </p:sp>
      <p:sp>
        <p:nvSpPr>
          <p:cNvPr id="9" name="Text 5"/>
          <p:cNvSpPr/>
          <p:nvPr/>
        </p:nvSpPr>
        <p:spPr>
          <a:xfrm>
            <a:off x="1555313" y="4323398"/>
            <a:ext cx="3820001" cy="1066205"/>
          </a:xfrm>
          <a:prstGeom prst="rect">
            <a:avLst/>
          </a:prstGeom>
          <a:noFill/>
          <a:ln/>
        </p:spPr>
        <p:txBody>
          <a:bodyPr wrap="square" rtlCol="0" anchor="t"/>
          <a:lstStyle/>
          <a:p>
            <a:pPr marL="0" indent="0">
              <a:lnSpc>
                <a:spcPts val="2799"/>
              </a:lnSpc>
              <a:buNone/>
            </a:pPr>
            <a:r>
              <a:rPr lang="en-US" sz="1750" dirty="0">
                <a:solidFill>
                  <a:srgbClr val="3B3535"/>
                </a:solidFill>
                <a:latin typeface="Roboto" pitchFamily="34" charset="0"/>
                <a:ea typeface="Roboto" pitchFamily="34" charset="-122"/>
                <a:cs typeface="Roboto" pitchFamily="34" charset="-120"/>
              </a:rPr>
              <a:t>Explore the vast landscape of global languages and their unique characteristics.</a:t>
            </a:r>
            <a:endParaRPr lang="en-US" sz="1750" dirty="0"/>
          </a:p>
        </p:txBody>
      </p:sp>
      <p:sp>
        <p:nvSpPr>
          <p:cNvPr id="10" name="Shape 6"/>
          <p:cNvSpPr/>
          <p:nvPr/>
        </p:nvSpPr>
        <p:spPr>
          <a:xfrm>
            <a:off x="5597485" y="3419475"/>
            <a:ext cx="499943" cy="499943"/>
          </a:xfrm>
          <a:prstGeom prst="roundRect">
            <a:avLst>
              <a:gd name="adj" fmla="val 26667"/>
            </a:avLst>
          </a:prstGeom>
          <a:solidFill>
            <a:srgbClr val="FFD6D6"/>
          </a:solidFill>
          <a:ln/>
        </p:spPr>
      </p:sp>
      <p:sp>
        <p:nvSpPr>
          <p:cNvPr id="11" name="Text 7"/>
          <p:cNvSpPr/>
          <p:nvPr/>
        </p:nvSpPr>
        <p:spPr>
          <a:xfrm>
            <a:off x="5756077" y="3461147"/>
            <a:ext cx="182642" cy="416481"/>
          </a:xfrm>
          <a:prstGeom prst="rect">
            <a:avLst/>
          </a:prstGeom>
          <a:noFill/>
          <a:ln/>
        </p:spPr>
        <p:txBody>
          <a:bodyPr wrap="none" rtlCol="0" anchor="t"/>
          <a:lstStyle/>
          <a:p>
            <a:pPr marL="0" indent="0" algn="ctr">
              <a:lnSpc>
                <a:spcPts val="3281"/>
              </a:lnSpc>
              <a:buNone/>
            </a:pPr>
            <a:r>
              <a:rPr lang="en-US" sz="2624" dirty="0">
                <a:solidFill>
                  <a:srgbClr val="1F1E1E"/>
                </a:solidFill>
                <a:latin typeface="Red Hat Text" pitchFamily="34" charset="0"/>
                <a:ea typeface="Red Hat Text" pitchFamily="34" charset="-122"/>
                <a:cs typeface="Red Hat Text" pitchFamily="34" charset="-120"/>
              </a:rPr>
              <a:t>2</a:t>
            </a:r>
            <a:endParaRPr lang="en-US" sz="2624" dirty="0"/>
          </a:p>
        </p:txBody>
      </p:sp>
      <p:sp>
        <p:nvSpPr>
          <p:cNvPr id="12" name="Text 8"/>
          <p:cNvSpPr/>
          <p:nvPr/>
        </p:nvSpPr>
        <p:spPr>
          <a:xfrm>
            <a:off x="6319599" y="3495794"/>
            <a:ext cx="2777490" cy="347186"/>
          </a:xfrm>
          <a:prstGeom prst="rect">
            <a:avLst/>
          </a:prstGeom>
          <a:noFill/>
          <a:ln/>
        </p:spPr>
        <p:txBody>
          <a:bodyPr wrap="none" rtlCol="0" anchor="t"/>
          <a:lstStyle/>
          <a:p>
            <a:pPr marL="0" indent="0">
              <a:lnSpc>
                <a:spcPts val="2734"/>
              </a:lnSpc>
              <a:buNone/>
            </a:pPr>
            <a:r>
              <a:rPr lang="en-US" sz="2187" dirty="0">
                <a:solidFill>
                  <a:srgbClr val="1F1E1E"/>
                </a:solidFill>
                <a:latin typeface="Red Hat Text" pitchFamily="34" charset="0"/>
                <a:ea typeface="Red Hat Text" pitchFamily="34" charset="-122"/>
                <a:cs typeface="Red Hat Text" pitchFamily="34" charset="-120"/>
              </a:rPr>
              <a:t>Practical Applications</a:t>
            </a:r>
            <a:endParaRPr lang="en-US" sz="2187" dirty="0"/>
          </a:p>
        </p:txBody>
      </p:sp>
      <p:sp>
        <p:nvSpPr>
          <p:cNvPr id="13" name="Text 9"/>
          <p:cNvSpPr/>
          <p:nvPr/>
        </p:nvSpPr>
        <p:spPr>
          <a:xfrm>
            <a:off x="6319599" y="3976211"/>
            <a:ext cx="3820001" cy="1421606"/>
          </a:xfrm>
          <a:prstGeom prst="rect">
            <a:avLst/>
          </a:prstGeom>
          <a:noFill/>
          <a:ln/>
        </p:spPr>
        <p:txBody>
          <a:bodyPr wrap="square" rtlCol="0" anchor="t"/>
          <a:lstStyle/>
          <a:p>
            <a:pPr marL="0" indent="0">
              <a:lnSpc>
                <a:spcPts val="2799"/>
              </a:lnSpc>
              <a:buNone/>
            </a:pPr>
            <a:r>
              <a:rPr lang="en-US" sz="1750" dirty="0">
                <a:solidFill>
                  <a:srgbClr val="3B3535"/>
                </a:solidFill>
                <a:latin typeface="Roboto" pitchFamily="34" charset="0"/>
                <a:ea typeface="Roboto" pitchFamily="34" charset="-122"/>
                <a:cs typeface="Roboto" pitchFamily="34" charset="-120"/>
              </a:rPr>
              <a:t>Unlock the potential of language identification in various industries, from content moderation to multilingual customer support.</a:t>
            </a:r>
            <a:endParaRPr lang="en-US" sz="1750" dirty="0"/>
          </a:p>
        </p:txBody>
      </p:sp>
      <p:sp>
        <p:nvSpPr>
          <p:cNvPr id="14" name="Shape 10"/>
          <p:cNvSpPr/>
          <p:nvPr/>
        </p:nvSpPr>
        <p:spPr>
          <a:xfrm>
            <a:off x="833199" y="5793581"/>
            <a:ext cx="499943" cy="499943"/>
          </a:xfrm>
          <a:prstGeom prst="roundRect">
            <a:avLst>
              <a:gd name="adj" fmla="val 26667"/>
            </a:avLst>
          </a:prstGeom>
          <a:solidFill>
            <a:srgbClr val="FFD6D6"/>
          </a:solidFill>
          <a:ln/>
        </p:spPr>
      </p:sp>
      <p:sp>
        <p:nvSpPr>
          <p:cNvPr id="15" name="Text 11"/>
          <p:cNvSpPr/>
          <p:nvPr/>
        </p:nvSpPr>
        <p:spPr>
          <a:xfrm>
            <a:off x="985480" y="5835253"/>
            <a:ext cx="195382" cy="416481"/>
          </a:xfrm>
          <a:prstGeom prst="rect">
            <a:avLst/>
          </a:prstGeom>
          <a:noFill/>
          <a:ln/>
        </p:spPr>
        <p:txBody>
          <a:bodyPr wrap="none" rtlCol="0" anchor="t"/>
          <a:lstStyle/>
          <a:p>
            <a:pPr marL="0" indent="0" algn="ctr">
              <a:lnSpc>
                <a:spcPts val="3281"/>
              </a:lnSpc>
              <a:buNone/>
            </a:pPr>
            <a:r>
              <a:rPr lang="en-US" sz="2624" dirty="0">
                <a:solidFill>
                  <a:srgbClr val="1F1E1E"/>
                </a:solidFill>
                <a:latin typeface="Red Hat Text" pitchFamily="34" charset="0"/>
                <a:ea typeface="Red Hat Text" pitchFamily="34" charset="-122"/>
                <a:cs typeface="Red Hat Text" pitchFamily="34" charset="-120"/>
              </a:rPr>
              <a:t>3</a:t>
            </a:r>
            <a:endParaRPr lang="en-US" sz="2624" dirty="0"/>
          </a:p>
        </p:txBody>
      </p:sp>
      <p:sp>
        <p:nvSpPr>
          <p:cNvPr id="16" name="Text 12"/>
          <p:cNvSpPr/>
          <p:nvPr/>
        </p:nvSpPr>
        <p:spPr>
          <a:xfrm>
            <a:off x="1555313" y="5869900"/>
            <a:ext cx="3694748" cy="347186"/>
          </a:xfrm>
          <a:prstGeom prst="rect">
            <a:avLst/>
          </a:prstGeom>
          <a:noFill/>
          <a:ln/>
        </p:spPr>
        <p:txBody>
          <a:bodyPr wrap="none" rtlCol="0" anchor="t"/>
          <a:lstStyle/>
          <a:p>
            <a:pPr marL="0" indent="0">
              <a:lnSpc>
                <a:spcPts val="2734"/>
              </a:lnSpc>
              <a:buNone/>
            </a:pPr>
            <a:r>
              <a:rPr lang="en-US" sz="2187" dirty="0">
                <a:solidFill>
                  <a:srgbClr val="1F1E1E"/>
                </a:solidFill>
                <a:latin typeface="Red Hat Text" pitchFamily="34" charset="0"/>
                <a:ea typeface="Red Hat Text" pitchFamily="34" charset="-122"/>
                <a:cs typeface="Red Hat Text" pitchFamily="34" charset="-120"/>
              </a:rPr>
              <a:t>Challenges and Opportunities</a:t>
            </a:r>
            <a:endParaRPr lang="en-US" sz="2187" dirty="0"/>
          </a:p>
        </p:txBody>
      </p:sp>
      <p:sp>
        <p:nvSpPr>
          <p:cNvPr id="17" name="Text 13"/>
          <p:cNvSpPr/>
          <p:nvPr/>
        </p:nvSpPr>
        <p:spPr>
          <a:xfrm>
            <a:off x="1555313" y="6350317"/>
            <a:ext cx="8584287" cy="355402"/>
          </a:xfrm>
          <a:prstGeom prst="rect">
            <a:avLst/>
          </a:prstGeom>
          <a:noFill/>
          <a:ln/>
        </p:spPr>
        <p:txBody>
          <a:bodyPr wrap="none" rtlCol="0" anchor="t"/>
          <a:lstStyle/>
          <a:p>
            <a:pPr marL="0" indent="0">
              <a:lnSpc>
                <a:spcPts val="2799"/>
              </a:lnSpc>
              <a:buNone/>
            </a:pPr>
            <a:r>
              <a:rPr lang="en-US" sz="1750" dirty="0">
                <a:solidFill>
                  <a:srgbClr val="3B3535"/>
                </a:solidFill>
                <a:latin typeface="Roboto" pitchFamily="34" charset="0"/>
                <a:ea typeface="Roboto" pitchFamily="34" charset="-122"/>
                <a:cs typeface="Roboto" pitchFamily="34" charset="-120"/>
              </a:rPr>
              <a:t>Delve into the complexities and cutting-edge solutions in this dynamic field of NLP.</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sp>
        <p:nvSpPr>
          <p:cNvPr id="4" name="Text 1"/>
          <p:cNvSpPr/>
          <p:nvPr/>
        </p:nvSpPr>
        <p:spPr>
          <a:xfrm>
            <a:off x="2037993" y="2834640"/>
            <a:ext cx="10498217" cy="694373"/>
          </a:xfrm>
          <a:prstGeom prst="rect">
            <a:avLst/>
          </a:prstGeom>
          <a:noFill/>
          <a:ln/>
        </p:spPr>
        <p:txBody>
          <a:bodyPr wrap="none" rtlCol="0" anchor="t"/>
          <a:lstStyle/>
          <a:p>
            <a:pPr marL="0" indent="0">
              <a:lnSpc>
                <a:spcPts val="5468"/>
              </a:lnSpc>
              <a:buNone/>
            </a:pPr>
            <a:r>
              <a:rPr lang="en-US" sz="4374" b="1" dirty="0">
                <a:solidFill>
                  <a:srgbClr val="000000"/>
                </a:solidFill>
                <a:latin typeface="p22-mackinac-pro" pitchFamily="34" charset="0"/>
                <a:ea typeface="p22-mackinac-pro" pitchFamily="34" charset="-122"/>
                <a:cs typeface="p22-mackinac-pro" pitchFamily="34" charset="-120"/>
              </a:rPr>
              <a:t>Importance of Language Identification</a:t>
            </a:r>
            <a:endParaRPr lang="en-US" sz="4374" dirty="0"/>
          </a:p>
        </p:txBody>
      </p:sp>
      <p:sp>
        <p:nvSpPr>
          <p:cNvPr id="5" name="Text 2"/>
          <p:cNvSpPr/>
          <p:nvPr/>
        </p:nvSpPr>
        <p:spPr>
          <a:xfrm>
            <a:off x="2037993" y="3973354"/>
            <a:ext cx="10554414" cy="1421606"/>
          </a:xfrm>
          <a:prstGeom prst="rect">
            <a:avLst/>
          </a:prstGeom>
          <a:noFill/>
          <a:ln/>
        </p:spPr>
        <p:txBody>
          <a:bodyPr wrap="square" rtlCol="0" anchor="t"/>
          <a:lstStyle/>
          <a:p>
            <a:pPr marL="0" indent="0">
              <a:lnSpc>
                <a:spcPts val="2799"/>
              </a:lnSpc>
              <a:buNone/>
            </a:pPr>
            <a:r>
              <a:rPr lang="en-US" sz="1750" dirty="0">
                <a:solidFill>
                  <a:srgbClr val="272525"/>
                </a:solidFill>
                <a:latin typeface="Eudoxus Sans" pitchFamily="34" charset="0"/>
                <a:ea typeface="Eudoxus Sans" pitchFamily="34" charset="-122"/>
                <a:cs typeface="Eudoxus Sans" pitchFamily="34" charset="-120"/>
              </a:rPr>
              <a:t>Accurate language identification is essential for various NLP applications, such as multilingual text processing, translation systems, and information retrieval. It enables efficient processing and analysis of diverse content, improves the accuracy of language-specific tasks, and enhances user experience in applications requiring language-aware functionality.</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30314"/>
          </a:xfrm>
          <a:prstGeom prst="rect">
            <a:avLst/>
          </a:prstGeom>
          <a:solidFill>
            <a:srgbClr val="FFFFFF">
              <a:alpha val="75000"/>
            </a:srgbClr>
          </a:solidFill>
          <a:ln/>
        </p:spPr>
      </p:sp>
      <p:pic>
        <p:nvPicPr>
          <p:cNvPr id="4" name="Image 1" descr="preencoded.png"/>
          <p:cNvPicPr>
            <a:picLocks noChangeAspect="1"/>
          </p:cNvPicPr>
          <p:nvPr/>
        </p:nvPicPr>
        <p:blipFill>
          <a:blip r:embed="rId4"/>
          <a:stretch>
            <a:fillRect/>
          </a:stretch>
        </p:blipFill>
        <p:spPr>
          <a:xfrm>
            <a:off x="0" y="0"/>
            <a:ext cx="14630400" cy="2384465"/>
          </a:xfrm>
          <a:prstGeom prst="rect">
            <a:avLst/>
          </a:prstGeom>
        </p:spPr>
      </p:pic>
      <p:sp>
        <p:nvSpPr>
          <p:cNvPr id="5" name="Text 1"/>
          <p:cNvSpPr/>
          <p:nvPr/>
        </p:nvSpPr>
        <p:spPr>
          <a:xfrm>
            <a:off x="2784634" y="2908935"/>
            <a:ext cx="8547021" cy="596027"/>
          </a:xfrm>
          <a:prstGeom prst="rect">
            <a:avLst/>
          </a:prstGeom>
          <a:noFill/>
          <a:ln/>
        </p:spPr>
        <p:txBody>
          <a:bodyPr wrap="none" rtlCol="0" anchor="t"/>
          <a:lstStyle/>
          <a:p>
            <a:pPr marL="0" indent="0">
              <a:lnSpc>
                <a:spcPts val="4694"/>
              </a:lnSpc>
              <a:buNone/>
            </a:pPr>
            <a:r>
              <a:rPr lang="en-US" sz="3755" b="1" dirty="0">
                <a:solidFill>
                  <a:srgbClr val="000000"/>
                </a:solidFill>
                <a:latin typeface="p22-mackinac-pro" pitchFamily="34" charset="0"/>
                <a:ea typeface="p22-mackinac-pro" pitchFamily="34" charset="-122"/>
                <a:cs typeface="p22-mackinac-pro" pitchFamily="34" charset="-120"/>
              </a:rPr>
              <a:t>Approach to Language Identification</a:t>
            </a:r>
            <a:endParaRPr lang="en-US" sz="3755" dirty="0"/>
          </a:p>
        </p:txBody>
      </p:sp>
      <p:sp>
        <p:nvSpPr>
          <p:cNvPr id="6" name="Shape 2"/>
          <p:cNvSpPr/>
          <p:nvPr/>
        </p:nvSpPr>
        <p:spPr>
          <a:xfrm>
            <a:off x="7296031" y="3791069"/>
            <a:ext cx="38100" cy="3914775"/>
          </a:xfrm>
          <a:prstGeom prst="roundRect">
            <a:avLst>
              <a:gd name="adj" fmla="val 225306"/>
            </a:avLst>
          </a:prstGeom>
          <a:solidFill>
            <a:srgbClr val="B2D4E5"/>
          </a:solidFill>
          <a:ln/>
        </p:spPr>
      </p:sp>
      <p:sp>
        <p:nvSpPr>
          <p:cNvPr id="7" name="Shape 3"/>
          <p:cNvSpPr/>
          <p:nvPr/>
        </p:nvSpPr>
        <p:spPr>
          <a:xfrm>
            <a:off x="6432947" y="4135517"/>
            <a:ext cx="667583" cy="38100"/>
          </a:xfrm>
          <a:prstGeom prst="roundRect">
            <a:avLst>
              <a:gd name="adj" fmla="val 225306"/>
            </a:avLst>
          </a:prstGeom>
          <a:solidFill>
            <a:srgbClr val="B2D4E5"/>
          </a:solidFill>
          <a:ln/>
        </p:spPr>
      </p:sp>
      <p:sp>
        <p:nvSpPr>
          <p:cNvPr id="8" name="Shape 4"/>
          <p:cNvSpPr/>
          <p:nvPr/>
        </p:nvSpPr>
        <p:spPr>
          <a:xfrm>
            <a:off x="7100530" y="3940135"/>
            <a:ext cx="429101" cy="429101"/>
          </a:xfrm>
          <a:prstGeom prst="roundRect">
            <a:avLst>
              <a:gd name="adj" fmla="val 20005"/>
            </a:avLst>
          </a:prstGeom>
          <a:solidFill>
            <a:srgbClr val="CCEEFF"/>
          </a:solidFill>
          <a:ln w="7620">
            <a:solidFill>
              <a:srgbClr val="B2D4E5"/>
            </a:solidFill>
            <a:prstDash val="solid"/>
          </a:ln>
        </p:spPr>
      </p:sp>
      <p:sp>
        <p:nvSpPr>
          <p:cNvPr id="9" name="Text 5"/>
          <p:cNvSpPr/>
          <p:nvPr/>
        </p:nvSpPr>
        <p:spPr>
          <a:xfrm>
            <a:off x="7256978" y="3975854"/>
            <a:ext cx="116205" cy="357545"/>
          </a:xfrm>
          <a:prstGeom prst="rect">
            <a:avLst/>
          </a:prstGeom>
          <a:noFill/>
          <a:ln/>
        </p:spPr>
        <p:txBody>
          <a:bodyPr wrap="none" rtlCol="0" anchor="t"/>
          <a:lstStyle/>
          <a:p>
            <a:pPr marL="0" indent="0" algn="ctr">
              <a:lnSpc>
                <a:spcPts val="2816"/>
              </a:lnSpc>
              <a:buNone/>
            </a:pPr>
            <a:r>
              <a:rPr lang="en-US" sz="2253" b="1" dirty="0">
                <a:solidFill>
                  <a:srgbClr val="272525"/>
                </a:solidFill>
                <a:latin typeface="p22-mackinac-pro" pitchFamily="34" charset="0"/>
                <a:ea typeface="p22-mackinac-pro" pitchFamily="34" charset="-122"/>
                <a:cs typeface="p22-mackinac-pro" pitchFamily="34" charset="-120"/>
              </a:rPr>
              <a:t>1</a:t>
            </a:r>
            <a:endParaRPr lang="en-US" sz="2253" dirty="0"/>
          </a:p>
        </p:txBody>
      </p:sp>
      <p:sp>
        <p:nvSpPr>
          <p:cNvPr id="10" name="Text 6"/>
          <p:cNvSpPr/>
          <p:nvPr/>
        </p:nvSpPr>
        <p:spPr>
          <a:xfrm>
            <a:off x="3881557" y="3981807"/>
            <a:ext cx="2384465" cy="298013"/>
          </a:xfrm>
          <a:prstGeom prst="rect">
            <a:avLst/>
          </a:prstGeom>
          <a:noFill/>
          <a:ln/>
        </p:spPr>
        <p:txBody>
          <a:bodyPr wrap="none" rtlCol="0" anchor="t"/>
          <a:lstStyle/>
          <a:p>
            <a:pPr marL="0" indent="0" algn="r">
              <a:lnSpc>
                <a:spcPts val="2347"/>
              </a:lnSpc>
              <a:buNone/>
            </a:pPr>
            <a:r>
              <a:rPr lang="en-US" sz="1878" b="1" dirty="0">
                <a:solidFill>
                  <a:srgbClr val="272525"/>
                </a:solidFill>
                <a:latin typeface="p22-mackinac-pro" pitchFamily="34" charset="0"/>
                <a:ea typeface="p22-mackinac-pro" pitchFamily="34" charset="-122"/>
                <a:cs typeface="p22-mackinac-pro" pitchFamily="34" charset="-120"/>
              </a:rPr>
              <a:t>Data Preparation</a:t>
            </a:r>
            <a:endParaRPr lang="en-US" sz="1878" dirty="0"/>
          </a:p>
        </p:txBody>
      </p:sp>
      <p:sp>
        <p:nvSpPr>
          <p:cNvPr id="11" name="Text 7"/>
          <p:cNvSpPr/>
          <p:nvPr/>
        </p:nvSpPr>
        <p:spPr>
          <a:xfrm>
            <a:off x="2784634" y="4394240"/>
            <a:ext cx="3481388" cy="1220629"/>
          </a:xfrm>
          <a:prstGeom prst="rect">
            <a:avLst/>
          </a:prstGeom>
          <a:noFill/>
          <a:ln/>
        </p:spPr>
        <p:txBody>
          <a:bodyPr wrap="square" rtlCol="0" anchor="t"/>
          <a:lstStyle/>
          <a:p>
            <a:pPr marL="0" indent="0" algn="r">
              <a:lnSpc>
                <a:spcPts val="2403"/>
              </a:lnSpc>
              <a:buNone/>
            </a:pPr>
            <a:r>
              <a:rPr lang="en-US" sz="1502" dirty="0">
                <a:solidFill>
                  <a:srgbClr val="272525"/>
                </a:solidFill>
                <a:latin typeface="Eudoxus Sans" pitchFamily="34" charset="0"/>
                <a:ea typeface="Eudoxus Sans" pitchFamily="34" charset="-122"/>
                <a:cs typeface="Eudoxus Sans" pitchFamily="34" charset="-120"/>
              </a:rPr>
              <a:t>Acquire a diverse dataset, clean and preprocess the text, and label each sample with its corresponding language.</a:t>
            </a:r>
            <a:endParaRPr lang="en-US" sz="1502" dirty="0"/>
          </a:p>
        </p:txBody>
      </p:sp>
      <p:sp>
        <p:nvSpPr>
          <p:cNvPr id="12" name="Shape 8"/>
          <p:cNvSpPr/>
          <p:nvPr/>
        </p:nvSpPr>
        <p:spPr>
          <a:xfrm>
            <a:off x="7529632" y="5089208"/>
            <a:ext cx="667583" cy="38100"/>
          </a:xfrm>
          <a:prstGeom prst="roundRect">
            <a:avLst>
              <a:gd name="adj" fmla="val 225306"/>
            </a:avLst>
          </a:prstGeom>
          <a:solidFill>
            <a:srgbClr val="B2D4E5"/>
          </a:solidFill>
          <a:ln/>
        </p:spPr>
      </p:sp>
      <p:sp>
        <p:nvSpPr>
          <p:cNvPr id="13" name="Shape 9"/>
          <p:cNvSpPr/>
          <p:nvPr/>
        </p:nvSpPr>
        <p:spPr>
          <a:xfrm>
            <a:off x="7100530" y="4893826"/>
            <a:ext cx="429101" cy="429101"/>
          </a:xfrm>
          <a:prstGeom prst="roundRect">
            <a:avLst>
              <a:gd name="adj" fmla="val 20005"/>
            </a:avLst>
          </a:prstGeom>
          <a:solidFill>
            <a:srgbClr val="CCEEFF"/>
          </a:solidFill>
          <a:ln w="7620">
            <a:solidFill>
              <a:srgbClr val="B2D4E5"/>
            </a:solidFill>
            <a:prstDash val="solid"/>
          </a:ln>
        </p:spPr>
      </p:sp>
      <p:sp>
        <p:nvSpPr>
          <p:cNvPr id="14" name="Text 10"/>
          <p:cNvSpPr/>
          <p:nvPr/>
        </p:nvSpPr>
        <p:spPr>
          <a:xfrm>
            <a:off x="7231737" y="4929545"/>
            <a:ext cx="166568" cy="357545"/>
          </a:xfrm>
          <a:prstGeom prst="rect">
            <a:avLst/>
          </a:prstGeom>
          <a:noFill/>
          <a:ln/>
        </p:spPr>
        <p:txBody>
          <a:bodyPr wrap="none" rtlCol="0" anchor="t"/>
          <a:lstStyle/>
          <a:p>
            <a:pPr marL="0" indent="0" algn="ctr">
              <a:lnSpc>
                <a:spcPts val="2816"/>
              </a:lnSpc>
              <a:buNone/>
            </a:pPr>
            <a:r>
              <a:rPr lang="en-US" sz="2253" b="1" dirty="0">
                <a:solidFill>
                  <a:srgbClr val="272525"/>
                </a:solidFill>
                <a:latin typeface="p22-mackinac-pro" pitchFamily="34" charset="0"/>
                <a:ea typeface="p22-mackinac-pro" pitchFamily="34" charset="-122"/>
                <a:cs typeface="p22-mackinac-pro" pitchFamily="34" charset="-120"/>
              </a:rPr>
              <a:t>2</a:t>
            </a:r>
            <a:endParaRPr lang="en-US" sz="2253" dirty="0"/>
          </a:p>
        </p:txBody>
      </p:sp>
      <p:sp>
        <p:nvSpPr>
          <p:cNvPr id="15" name="Text 11"/>
          <p:cNvSpPr/>
          <p:nvPr/>
        </p:nvSpPr>
        <p:spPr>
          <a:xfrm>
            <a:off x="8364141" y="4935498"/>
            <a:ext cx="2384465" cy="298013"/>
          </a:xfrm>
          <a:prstGeom prst="rect">
            <a:avLst/>
          </a:prstGeom>
          <a:noFill/>
          <a:ln/>
        </p:spPr>
        <p:txBody>
          <a:bodyPr wrap="none" rtlCol="0" anchor="t"/>
          <a:lstStyle/>
          <a:p>
            <a:pPr marL="0" indent="0" algn="l">
              <a:lnSpc>
                <a:spcPts val="2347"/>
              </a:lnSpc>
              <a:buNone/>
            </a:pPr>
            <a:r>
              <a:rPr lang="en-US" sz="1878" b="1" dirty="0">
                <a:solidFill>
                  <a:srgbClr val="272525"/>
                </a:solidFill>
                <a:latin typeface="p22-mackinac-pro" pitchFamily="34" charset="0"/>
                <a:ea typeface="p22-mackinac-pro" pitchFamily="34" charset="-122"/>
                <a:cs typeface="p22-mackinac-pro" pitchFamily="34" charset="-120"/>
              </a:rPr>
              <a:t>Feature Extraction</a:t>
            </a:r>
            <a:endParaRPr lang="en-US" sz="1878" dirty="0"/>
          </a:p>
        </p:txBody>
      </p:sp>
      <p:sp>
        <p:nvSpPr>
          <p:cNvPr id="16" name="Text 12"/>
          <p:cNvSpPr/>
          <p:nvPr/>
        </p:nvSpPr>
        <p:spPr>
          <a:xfrm>
            <a:off x="8364141" y="5347930"/>
            <a:ext cx="3481507" cy="915472"/>
          </a:xfrm>
          <a:prstGeom prst="rect">
            <a:avLst/>
          </a:prstGeom>
          <a:noFill/>
          <a:ln/>
        </p:spPr>
        <p:txBody>
          <a:bodyPr wrap="square" rtlCol="0" anchor="t"/>
          <a:lstStyle/>
          <a:p>
            <a:pPr marL="0" indent="0" algn="l">
              <a:lnSpc>
                <a:spcPts val="2403"/>
              </a:lnSpc>
              <a:buNone/>
            </a:pPr>
            <a:r>
              <a:rPr lang="en-US" sz="1502" dirty="0">
                <a:solidFill>
                  <a:srgbClr val="272525"/>
                </a:solidFill>
                <a:latin typeface="Eudoxus Sans" pitchFamily="34" charset="0"/>
                <a:ea typeface="Eudoxus Sans" pitchFamily="34" charset="-122"/>
                <a:cs typeface="Eudoxus Sans" pitchFamily="34" charset="-120"/>
              </a:rPr>
              <a:t>Extract linguistic features like character n-grams, word n-grams, TF-IDF, and word embeddings.</a:t>
            </a:r>
            <a:endParaRPr lang="en-US" sz="1502" dirty="0"/>
          </a:p>
        </p:txBody>
      </p:sp>
      <p:sp>
        <p:nvSpPr>
          <p:cNvPr id="17" name="Shape 13"/>
          <p:cNvSpPr/>
          <p:nvPr/>
        </p:nvSpPr>
        <p:spPr>
          <a:xfrm>
            <a:off x="6432947" y="6340793"/>
            <a:ext cx="667583" cy="38100"/>
          </a:xfrm>
          <a:prstGeom prst="roundRect">
            <a:avLst>
              <a:gd name="adj" fmla="val 225306"/>
            </a:avLst>
          </a:prstGeom>
          <a:solidFill>
            <a:srgbClr val="B2D4E5"/>
          </a:solidFill>
          <a:ln/>
        </p:spPr>
      </p:sp>
      <p:sp>
        <p:nvSpPr>
          <p:cNvPr id="18" name="Shape 14"/>
          <p:cNvSpPr/>
          <p:nvPr/>
        </p:nvSpPr>
        <p:spPr>
          <a:xfrm>
            <a:off x="7100530" y="6145411"/>
            <a:ext cx="429101" cy="429101"/>
          </a:xfrm>
          <a:prstGeom prst="roundRect">
            <a:avLst>
              <a:gd name="adj" fmla="val 20005"/>
            </a:avLst>
          </a:prstGeom>
          <a:solidFill>
            <a:srgbClr val="CCEEFF"/>
          </a:solidFill>
          <a:ln w="7620">
            <a:solidFill>
              <a:srgbClr val="B2D4E5"/>
            </a:solidFill>
            <a:prstDash val="solid"/>
          </a:ln>
        </p:spPr>
      </p:sp>
      <p:sp>
        <p:nvSpPr>
          <p:cNvPr id="19" name="Text 15"/>
          <p:cNvSpPr/>
          <p:nvPr/>
        </p:nvSpPr>
        <p:spPr>
          <a:xfrm>
            <a:off x="7229356" y="6181130"/>
            <a:ext cx="171450" cy="357545"/>
          </a:xfrm>
          <a:prstGeom prst="rect">
            <a:avLst/>
          </a:prstGeom>
          <a:noFill/>
          <a:ln/>
        </p:spPr>
        <p:txBody>
          <a:bodyPr wrap="none" rtlCol="0" anchor="t"/>
          <a:lstStyle/>
          <a:p>
            <a:pPr marL="0" indent="0" algn="ctr">
              <a:lnSpc>
                <a:spcPts val="2816"/>
              </a:lnSpc>
              <a:buNone/>
            </a:pPr>
            <a:r>
              <a:rPr lang="en-US" sz="2253" b="1" dirty="0">
                <a:solidFill>
                  <a:srgbClr val="272525"/>
                </a:solidFill>
                <a:latin typeface="p22-mackinac-pro" pitchFamily="34" charset="0"/>
                <a:ea typeface="p22-mackinac-pro" pitchFamily="34" charset="-122"/>
                <a:cs typeface="p22-mackinac-pro" pitchFamily="34" charset="-120"/>
              </a:rPr>
              <a:t>3</a:t>
            </a:r>
            <a:endParaRPr lang="en-US" sz="2253" dirty="0"/>
          </a:p>
        </p:txBody>
      </p:sp>
      <p:sp>
        <p:nvSpPr>
          <p:cNvPr id="20" name="Text 16"/>
          <p:cNvSpPr/>
          <p:nvPr/>
        </p:nvSpPr>
        <p:spPr>
          <a:xfrm>
            <a:off x="3881557" y="6187083"/>
            <a:ext cx="2384465" cy="298013"/>
          </a:xfrm>
          <a:prstGeom prst="rect">
            <a:avLst/>
          </a:prstGeom>
          <a:noFill/>
          <a:ln/>
        </p:spPr>
        <p:txBody>
          <a:bodyPr wrap="none" rtlCol="0" anchor="t"/>
          <a:lstStyle/>
          <a:p>
            <a:pPr marL="0" indent="0" algn="r">
              <a:lnSpc>
                <a:spcPts val="2347"/>
              </a:lnSpc>
              <a:buNone/>
            </a:pPr>
            <a:r>
              <a:rPr lang="en-US" sz="1878" b="1" dirty="0">
                <a:solidFill>
                  <a:srgbClr val="272525"/>
                </a:solidFill>
                <a:latin typeface="p22-mackinac-pro" pitchFamily="34" charset="0"/>
                <a:ea typeface="p22-mackinac-pro" pitchFamily="34" charset="-122"/>
                <a:cs typeface="p22-mackinac-pro" pitchFamily="34" charset="-120"/>
              </a:rPr>
              <a:t>Classification</a:t>
            </a:r>
            <a:endParaRPr lang="en-US" sz="1878" dirty="0"/>
          </a:p>
        </p:txBody>
      </p:sp>
      <p:sp>
        <p:nvSpPr>
          <p:cNvPr id="21" name="Text 17"/>
          <p:cNvSpPr/>
          <p:nvPr/>
        </p:nvSpPr>
        <p:spPr>
          <a:xfrm>
            <a:off x="2784634" y="6599515"/>
            <a:ext cx="3481388" cy="915472"/>
          </a:xfrm>
          <a:prstGeom prst="rect">
            <a:avLst/>
          </a:prstGeom>
          <a:noFill/>
          <a:ln/>
        </p:spPr>
        <p:txBody>
          <a:bodyPr wrap="square" rtlCol="0" anchor="t"/>
          <a:lstStyle/>
          <a:p>
            <a:pPr marL="0" indent="0" algn="r">
              <a:lnSpc>
                <a:spcPts val="2403"/>
              </a:lnSpc>
              <a:buNone/>
            </a:pPr>
            <a:r>
              <a:rPr lang="en-US" sz="1502" dirty="0">
                <a:solidFill>
                  <a:srgbClr val="272525"/>
                </a:solidFill>
                <a:latin typeface="Eudoxus Sans" pitchFamily="34" charset="0"/>
                <a:ea typeface="Eudoxus Sans" pitchFamily="34" charset="-122"/>
                <a:cs typeface="Eudoxus Sans" pitchFamily="34" charset="-120"/>
              </a:rPr>
              <a:t>Train a supervised machine learning classifier to predict the language of unseen text samples.</a:t>
            </a:r>
            <a:endParaRPr lang="en-US" sz="1502"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sp>
        <p:nvSpPr>
          <p:cNvPr id="4" name="Text 1"/>
          <p:cNvSpPr/>
          <p:nvPr/>
        </p:nvSpPr>
        <p:spPr>
          <a:xfrm>
            <a:off x="2037993" y="2216706"/>
            <a:ext cx="6794540" cy="694373"/>
          </a:xfrm>
          <a:prstGeom prst="rect">
            <a:avLst/>
          </a:prstGeom>
          <a:noFill/>
          <a:ln/>
        </p:spPr>
        <p:txBody>
          <a:bodyPr wrap="none" rtlCol="0" anchor="t"/>
          <a:lstStyle/>
          <a:p>
            <a:pPr marL="0" indent="0">
              <a:lnSpc>
                <a:spcPts val="5468"/>
              </a:lnSpc>
              <a:buNone/>
            </a:pPr>
            <a:r>
              <a:rPr lang="en-US" sz="4374" b="1" dirty="0">
                <a:solidFill>
                  <a:srgbClr val="000000"/>
                </a:solidFill>
                <a:latin typeface="p22-mackinac-pro" pitchFamily="34" charset="0"/>
                <a:ea typeface="p22-mackinac-pro" pitchFamily="34" charset="-122"/>
                <a:cs typeface="p22-mackinac-pro" pitchFamily="34" charset="-120"/>
              </a:rPr>
              <a:t>Experimental Evaluation</a:t>
            </a:r>
            <a:endParaRPr lang="en-US" sz="4374" dirty="0"/>
          </a:p>
        </p:txBody>
      </p:sp>
      <p:sp>
        <p:nvSpPr>
          <p:cNvPr id="5" name="Text 2"/>
          <p:cNvSpPr/>
          <p:nvPr/>
        </p:nvSpPr>
        <p:spPr>
          <a:xfrm>
            <a:off x="2037993" y="3466505"/>
            <a:ext cx="2777490" cy="347186"/>
          </a:xfrm>
          <a:prstGeom prst="rect">
            <a:avLst/>
          </a:prstGeom>
          <a:noFill/>
          <a:ln/>
        </p:spPr>
        <p:txBody>
          <a:bodyPr wrap="none" rtlCol="0" anchor="t"/>
          <a:lstStyle/>
          <a:p>
            <a:pPr marL="0" indent="0">
              <a:lnSpc>
                <a:spcPts val="2734"/>
              </a:lnSpc>
              <a:buNone/>
            </a:pPr>
            <a:r>
              <a:rPr lang="en-US" sz="2187" b="1" dirty="0">
                <a:solidFill>
                  <a:srgbClr val="000000"/>
                </a:solidFill>
                <a:latin typeface="p22-mackinac-pro" pitchFamily="34" charset="0"/>
                <a:ea typeface="p22-mackinac-pro" pitchFamily="34" charset="-122"/>
                <a:cs typeface="p22-mackinac-pro" pitchFamily="34" charset="-120"/>
              </a:rPr>
              <a:t>Methodology</a:t>
            </a:r>
            <a:endParaRPr lang="en-US" sz="2187" dirty="0"/>
          </a:p>
        </p:txBody>
      </p:sp>
      <p:sp>
        <p:nvSpPr>
          <p:cNvPr id="6" name="Text 3"/>
          <p:cNvSpPr/>
          <p:nvPr/>
        </p:nvSpPr>
        <p:spPr>
          <a:xfrm>
            <a:off x="2037993" y="4035862"/>
            <a:ext cx="3156347" cy="1421606"/>
          </a:xfrm>
          <a:prstGeom prst="rect">
            <a:avLst/>
          </a:prstGeom>
          <a:noFill/>
          <a:ln/>
        </p:spPr>
        <p:txBody>
          <a:bodyPr wrap="square" rtlCol="0" anchor="t"/>
          <a:lstStyle/>
          <a:p>
            <a:pPr marL="0" indent="0">
              <a:lnSpc>
                <a:spcPts val="2799"/>
              </a:lnSpc>
              <a:buNone/>
            </a:pPr>
            <a:r>
              <a:rPr lang="en-US" sz="1750" dirty="0">
                <a:solidFill>
                  <a:srgbClr val="272525"/>
                </a:solidFill>
                <a:latin typeface="Eudoxus Sans" pitchFamily="34" charset="0"/>
                <a:ea typeface="Eudoxus Sans" pitchFamily="34" charset="-122"/>
                <a:cs typeface="Eudoxus Sans" pitchFamily="34" charset="-120"/>
              </a:rPr>
              <a:t>Assess the method's accuracy, precision, recall, and F1 score using a diverse dataset.</a:t>
            </a:r>
            <a:endParaRPr lang="en-US" sz="1750" dirty="0"/>
          </a:p>
        </p:txBody>
      </p:sp>
      <p:sp>
        <p:nvSpPr>
          <p:cNvPr id="7" name="Text 4"/>
          <p:cNvSpPr/>
          <p:nvPr/>
        </p:nvSpPr>
        <p:spPr>
          <a:xfrm>
            <a:off x="5743932" y="3466505"/>
            <a:ext cx="2777490" cy="347186"/>
          </a:xfrm>
          <a:prstGeom prst="rect">
            <a:avLst/>
          </a:prstGeom>
          <a:noFill/>
          <a:ln/>
        </p:spPr>
        <p:txBody>
          <a:bodyPr wrap="none" rtlCol="0" anchor="t"/>
          <a:lstStyle/>
          <a:p>
            <a:pPr marL="0" indent="0">
              <a:lnSpc>
                <a:spcPts val="2734"/>
              </a:lnSpc>
              <a:buNone/>
            </a:pPr>
            <a:r>
              <a:rPr lang="en-US" sz="2187" b="1" dirty="0">
                <a:solidFill>
                  <a:srgbClr val="000000"/>
                </a:solidFill>
                <a:latin typeface="p22-mackinac-pro" pitchFamily="34" charset="0"/>
                <a:ea typeface="p22-mackinac-pro" pitchFamily="34" charset="-122"/>
                <a:cs typeface="p22-mackinac-pro" pitchFamily="34" charset="-120"/>
              </a:rPr>
              <a:t>Results</a:t>
            </a:r>
            <a:endParaRPr lang="en-US" sz="2187" dirty="0"/>
          </a:p>
        </p:txBody>
      </p:sp>
      <p:sp>
        <p:nvSpPr>
          <p:cNvPr id="8" name="Text 5"/>
          <p:cNvSpPr/>
          <p:nvPr/>
        </p:nvSpPr>
        <p:spPr>
          <a:xfrm>
            <a:off x="5743932" y="4035862"/>
            <a:ext cx="3156347" cy="1777008"/>
          </a:xfrm>
          <a:prstGeom prst="rect">
            <a:avLst/>
          </a:prstGeom>
          <a:noFill/>
          <a:ln/>
        </p:spPr>
        <p:txBody>
          <a:bodyPr wrap="square" rtlCol="0" anchor="t"/>
          <a:lstStyle/>
          <a:p>
            <a:pPr marL="0" indent="0">
              <a:lnSpc>
                <a:spcPts val="2799"/>
              </a:lnSpc>
              <a:buNone/>
            </a:pPr>
            <a:r>
              <a:rPr lang="en-US" sz="1750" dirty="0">
                <a:solidFill>
                  <a:srgbClr val="272525"/>
                </a:solidFill>
                <a:latin typeface="Eudoxus Sans" pitchFamily="34" charset="0"/>
                <a:ea typeface="Eudoxus Sans" pitchFamily="34" charset="-122"/>
                <a:cs typeface="Eudoxus Sans" pitchFamily="34" charset="-120"/>
              </a:rPr>
              <a:t>Demonstrate the effectiveness of the approach through quantitative and graphical performance metrics.</a:t>
            </a:r>
            <a:endParaRPr lang="en-US" sz="1750" dirty="0"/>
          </a:p>
        </p:txBody>
      </p:sp>
      <p:sp>
        <p:nvSpPr>
          <p:cNvPr id="9" name="Text 6"/>
          <p:cNvSpPr/>
          <p:nvPr/>
        </p:nvSpPr>
        <p:spPr>
          <a:xfrm>
            <a:off x="9449872" y="3466505"/>
            <a:ext cx="2777490" cy="347186"/>
          </a:xfrm>
          <a:prstGeom prst="rect">
            <a:avLst/>
          </a:prstGeom>
          <a:noFill/>
          <a:ln/>
        </p:spPr>
        <p:txBody>
          <a:bodyPr wrap="none" rtlCol="0" anchor="t"/>
          <a:lstStyle/>
          <a:p>
            <a:pPr marL="0" indent="0">
              <a:lnSpc>
                <a:spcPts val="2734"/>
              </a:lnSpc>
              <a:buNone/>
            </a:pPr>
            <a:r>
              <a:rPr lang="en-US" sz="2187" b="1" dirty="0">
                <a:solidFill>
                  <a:srgbClr val="000000"/>
                </a:solidFill>
                <a:latin typeface="p22-mackinac-pro" pitchFamily="34" charset="0"/>
                <a:ea typeface="p22-mackinac-pro" pitchFamily="34" charset="-122"/>
                <a:cs typeface="p22-mackinac-pro" pitchFamily="34" charset="-120"/>
              </a:rPr>
              <a:t>Discussion</a:t>
            </a:r>
            <a:endParaRPr lang="en-US" sz="2187" dirty="0"/>
          </a:p>
        </p:txBody>
      </p:sp>
      <p:sp>
        <p:nvSpPr>
          <p:cNvPr id="10" name="Text 7"/>
          <p:cNvSpPr/>
          <p:nvPr/>
        </p:nvSpPr>
        <p:spPr>
          <a:xfrm>
            <a:off x="9449872" y="4035862"/>
            <a:ext cx="3156347" cy="1777008"/>
          </a:xfrm>
          <a:prstGeom prst="rect">
            <a:avLst/>
          </a:prstGeom>
          <a:noFill/>
          <a:ln/>
        </p:spPr>
        <p:txBody>
          <a:bodyPr wrap="square" rtlCol="0" anchor="t"/>
          <a:lstStyle/>
          <a:p>
            <a:pPr marL="0" indent="0">
              <a:lnSpc>
                <a:spcPts val="2799"/>
              </a:lnSpc>
              <a:buNone/>
            </a:pPr>
            <a:r>
              <a:rPr lang="en-US" sz="1750" dirty="0">
                <a:solidFill>
                  <a:srgbClr val="272525"/>
                </a:solidFill>
                <a:latin typeface="Eudoxus Sans" pitchFamily="34" charset="0"/>
                <a:ea typeface="Eudoxus Sans" pitchFamily="34" charset="-122"/>
                <a:cs typeface="Eudoxus Sans" pitchFamily="34" charset="-120"/>
              </a:rPr>
              <a:t>Analyze the strengths, weaknesses, and potential improvements of the language identification method.</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icPr>
            <a:picLocks noChangeAspect="1"/>
          </p:cNvPicPr>
          <p:nvPr/>
        </p:nvPicPr>
        <p:blipFill>
          <a:blip r:embed="rId4"/>
          <a:stretch>
            <a:fillRect/>
          </a:stretch>
        </p:blipFill>
        <p:spPr>
          <a:xfrm>
            <a:off x="10972800" y="0"/>
            <a:ext cx="3657600" cy="8229600"/>
          </a:xfrm>
          <a:prstGeom prst="rect">
            <a:avLst/>
          </a:prstGeom>
        </p:spPr>
      </p:pic>
      <p:sp>
        <p:nvSpPr>
          <p:cNvPr id="5" name="Text 1"/>
          <p:cNvSpPr/>
          <p:nvPr/>
        </p:nvSpPr>
        <p:spPr>
          <a:xfrm>
            <a:off x="833199" y="1693307"/>
            <a:ext cx="5554980" cy="694373"/>
          </a:xfrm>
          <a:prstGeom prst="rect">
            <a:avLst/>
          </a:prstGeom>
          <a:noFill/>
          <a:ln/>
        </p:spPr>
        <p:txBody>
          <a:bodyPr wrap="none" rtlCol="0" anchor="t"/>
          <a:lstStyle/>
          <a:p>
            <a:pPr marL="0" indent="0">
              <a:lnSpc>
                <a:spcPts val="5468"/>
              </a:lnSpc>
              <a:buNone/>
            </a:pPr>
            <a:r>
              <a:rPr lang="en-US" sz="4374" b="1" dirty="0">
                <a:solidFill>
                  <a:srgbClr val="000000"/>
                </a:solidFill>
                <a:latin typeface="p22-mackinac-pro" pitchFamily="34" charset="0"/>
                <a:ea typeface="p22-mackinac-pro" pitchFamily="34" charset="-122"/>
                <a:cs typeface="p22-mackinac-pro" pitchFamily="34" charset="-120"/>
              </a:rPr>
              <a:t>Related Work</a:t>
            </a:r>
            <a:endParaRPr lang="en-US" sz="4374" dirty="0"/>
          </a:p>
        </p:txBody>
      </p:sp>
      <p:sp>
        <p:nvSpPr>
          <p:cNvPr id="6" name="Shape 2"/>
          <p:cNvSpPr/>
          <p:nvPr/>
        </p:nvSpPr>
        <p:spPr>
          <a:xfrm>
            <a:off x="833199" y="2894528"/>
            <a:ext cx="499943" cy="499943"/>
          </a:xfrm>
          <a:prstGeom prst="roundRect">
            <a:avLst>
              <a:gd name="adj" fmla="val 20000"/>
            </a:avLst>
          </a:prstGeom>
          <a:solidFill>
            <a:srgbClr val="CCEEFF"/>
          </a:solidFill>
          <a:ln w="7620">
            <a:solidFill>
              <a:srgbClr val="B2D4E5"/>
            </a:solidFill>
            <a:prstDash val="solid"/>
          </a:ln>
        </p:spPr>
      </p:sp>
      <p:sp>
        <p:nvSpPr>
          <p:cNvPr id="7" name="Text 3"/>
          <p:cNvSpPr/>
          <p:nvPr/>
        </p:nvSpPr>
        <p:spPr>
          <a:xfrm>
            <a:off x="1015484" y="2936200"/>
            <a:ext cx="135374" cy="416481"/>
          </a:xfrm>
          <a:prstGeom prst="rect">
            <a:avLst/>
          </a:prstGeom>
          <a:noFill/>
          <a:ln/>
        </p:spPr>
        <p:txBody>
          <a:bodyPr wrap="none" rtlCol="0" anchor="t"/>
          <a:lstStyle/>
          <a:p>
            <a:pPr marL="0" indent="0" algn="ctr">
              <a:lnSpc>
                <a:spcPts val="3281"/>
              </a:lnSpc>
              <a:buNone/>
            </a:pPr>
            <a:r>
              <a:rPr lang="en-US" sz="2624" b="1" dirty="0">
                <a:solidFill>
                  <a:srgbClr val="272525"/>
                </a:solidFill>
                <a:latin typeface="p22-mackinac-pro" pitchFamily="34" charset="0"/>
                <a:ea typeface="p22-mackinac-pro" pitchFamily="34" charset="-122"/>
                <a:cs typeface="p22-mackinac-pro" pitchFamily="34" charset="-120"/>
              </a:rPr>
              <a:t>1</a:t>
            </a:r>
            <a:endParaRPr lang="en-US" sz="2624" dirty="0"/>
          </a:p>
        </p:txBody>
      </p:sp>
      <p:sp>
        <p:nvSpPr>
          <p:cNvPr id="8" name="Text 4"/>
          <p:cNvSpPr/>
          <p:nvPr/>
        </p:nvSpPr>
        <p:spPr>
          <a:xfrm>
            <a:off x="1555313" y="2970848"/>
            <a:ext cx="2790706" cy="347186"/>
          </a:xfrm>
          <a:prstGeom prst="rect">
            <a:avLst/>
          </a:prstGeom>
          <a:noFill/>
          <a:ln/>
        </p:spPr>
        <p:txBody>
          <a:bodyPr wrap="none" rtlCol="0" anchor="t"/>
          <a:lstStyle/>
          <a:p>
            <a:pPr marL="0" indent="0">
              <a:lnSpc>
                <a:spcPts val="2734"/>
              </a:lnSpc>
              <a:buNone/>
            </a:pPr>
            <a:r>
              <a:rPr lang="en-US" sz="2187" b="1" dirty="0">
                <a:solidFill>
                  <a:srgbClr val="272525"/>
                </a:solidFill>
                <a:latin typeface="p22-mackinac-pro" pitchFamily="34" charset="0"/>
                <a:ea typeface="p22-mackinac-pro" pitchFamily="34" charset="-122"/>
                <a:cs typeface="p22-mackinac-pro" pitchFamily="34" charset="-120"/>
              </a:rPr>
              <a:t>Existing Approaches</a:t>
            </a:r>
            <a:endParaRPr lang="en-US" sz="2187" dirty="0"/>
          </a:p>
        </p:txBody>
      </p:sp>
      <p:sp>
        <p:nvSpPr>
          <p:cNvPr id="9" name="Text 5"/>
          <p:cNvSpPr/>
          <p:nvPr/>
        </p:nvSpPr>
        <p:spPr>
          <a:xfrm>
            <a:off x="1555313" y="3451265"/>
            <a:ext cx="3820001" cy="1421606"/>
          </a:xfrm>
          <a:prstGeom prst="rect">
            <a:avLst/>
          </a:prstGeom>
          <a:noFill/>
          <a:ln/>
        </p:spPr>
        <p:txBody>
          <a:bodyPr wrap="square" rtlCol="0" anchor="t"/>
          <a:lstStyle/>
          <a:p>
            <a:pPr marL="0" indent="0">
              <a:lnSpc>
                <a:spcPts val="2799"/>
              </a:lnSpc>
              <a:buNone/>
            </a:pPr>
            <a:r>
              <a:rPr lang="en-US" sz="1750" dirty="0">
                <a:solidFill>
                  <a:srgbClr val="272525"/>
                </a:solidFill>
                <a:latin typeface="Eudoxus Sans" pitchFamily="34" charset="0"/>
                <a:ea typeface="Eudoxus Sans" pitchFamily="34" charset="-122"/>
                <a:cs typeface="Eudoxus Sans" pitchFamily="34" charset="-120"/>
              </a:rPr>
              <a:t>Comparison to previous language identification methods, highlighting differences in methodology and performance.</a:t>
            </a:r>
            <a:endParaRPr lang="en-US" sz="1750" dirty="0"/>
          </a:p>
        </p:txBody>
      </p:sp>
      <p:sp>
        <p:nvSpPr>
          <p:cNvPr id="10" name="Shape 6"/>
          <p:cNvSpPr/>
          <p:nvPr/>
        </p:nvSpPr>
        <p:spPr>
          <a:xfrm>
            <a:off x="5597485" y="2894528"/>
            <a:ext cx="499943" cy="499943"/>
          </a:xfrm>
          <a:prstGeom prst="roundRect">
            <a:avLst>
              <a:gd name="adj" fmla="val 20000"/>
            </a:avLst>
          </a:prstGeom>
          <a:solidFill>
            <a:srgbClr val="CCEEFF"/>
          </a:solidFill>
          <a:ln w="7620">
            <a:solidFill>
              <a:srgbClr val="B2D4E5"/>
            </a:solidFill>
            <a:prstDash val="solid"/>
          </a:ln>
        </p:spPr>
      </p:sp>
      <p:sp>
        <p:nvSpPr>
          <p:cNvPr id="11" name="Text 7"/>
          <p:cNvSpPr/>
          <p:nvPr/>
        </p:nvSpPr>
        <p:spPr>
          <a:xfrm>
            <a:off x="5750362" y="2936200"/>
            <a:ext cx="194072" cy="416481"/>
          </a:xfrm>
          <a:prstGeom prst="rect">
            <a:avLst/>
          </a:prstGeom>
          <a:noFill/>
          <a:ln/>
        </p:spPr>
        <p:txBody>
          <a:bodyPr wrap="none" rtlCol="0" anchor="t"/>
          <a:lstStyle/>
          <a:p>
            <a:pPr marL="0" indent="0" algn="ctr">
              <a:lnSpc>
                <a:spcPts val="3281"/>
              </a:lnSpc>
              <a:buNone/>
            </a:pPr>
            <a:r>
              <a:rPr lang="en-US" sz="2624" b="1" dirty="0">
                <a:solidFill>
                  <a:srgbClr val="272525"/>
                </a:solidFill>
                <a:latin typeface="p22-mackinac-pro" pitchFamily="34" charset="0"/>
                <a:ea typeface="p22-mackinac-pro" pitchFamily="34" charset="-122"/>
                <a:cs typeface="p22-mackinac-pro" pitchFamily="34" charset="-120"/>
              </a:rPr>
              <a:t>2</a:t>
            </a:r>
            <a:endParaRPr lang="en-US" sz="2624" dirty="0"/>
          </a:p>
        </p:txBody>
      </p:sp>
      <p:sp>
        <p:nvSpPr>
          <p:cNvPr id="12" name="Text 8"/>
          <p:cNvSpPr/>
          <p:nvPr/>
        </p:nvSpPr>
        <p:spPr>
          <a:xfrm>
            <a:off x="6319599" y="2970848"/>
            <a:ext cx="2777490" cy="347186"/>
          </a:xfrm>
          <a:prstGeom prst="rect">
            <a:avLst/>
          </a:prstGeom>
          <a:noFill/>
          <a:ln/>
        </p:spPr>
        <p:txBody>
          <a:bodyPr wrap="none" rtlCol="0" anchor="t"/>
          <a:lstStyle/>
          <a:p>
            <a:pPr marL="0" indent="0">
              <a:lnSpc>
                <a:spcPts val="2734"/>
              </a:lnSpc>
              <a:buNone/>
            </a:pPr>
            <a:r>
              <a:rPr lang="en-US" sz="2187" b="1" dirty="0">
                <a:solidFill>
                  <a:srgbClr val="272525"/>
                </a:solidFill>
                <a:latin typeface="p22-mackinac-pro" pitchFamily="34" charset="0"/>
                <a:ea typeface="p22-mackinac-pro" pitchFamily="34" charset="-122"/>
                <a:cs typeface="p22-mackinac-pro" pitchFamily="34" charset="-120"/>
              </a:rPr>
              <a:t>Advantages</a:t>
            </a:r>
            <a:endParaRPr lang="en-US" sz="2187" dirty="0"/>
          </a:p>
        </p:txBody>
      </p:sp>
      <p:sp>
        <p:nvSpPr>
          <p:cNvPr id="13" name="Text 9"/>
          <p:cNvSpPr/>
          <p:nvPr/>
        </p:nvSpPr>
        <p:spPr>
          <a:xfrm>
            <a:off x="6319599" y="3451265"/>
            <a:ext cx="3820001" cy="1066205"/>
          </a:xfrm>
          <a:prstGeom prst="rect">
            <a:avLst/>
          </a:prstGeom>
          <a:noFill/>
          <a:ln/>
        </p:spPr>
        <p:txBody>
          <a:bodyPr wrap="square" rtlCol="0" anchor="t"/>
          <a:lstStyle/>
          <a:p>
            <a:pPr marL="0" indent="0">
              <a:lnSpc>
                <a:spcPts val="2799"/>
              </a:lnSpc>
              <a:buNone/>
            </a:pPr>
            <a:r>
              <a:rPr lang="en-US" sz="1750" dirty="0">
                <a:solidFill>
                  <a:srgbClr val="272525"/>
                </a:solidFill>
                <a:latin typeface="Eudoxus Sans" pitchFamily="34" charset="0"/>
                <a:ea typeface="Eudoxus Sans" pitchFamily="34" charset="-122"/>
                <a:cs typeface="Eudoxus Sans" pitchFamily="34" charset="-120"/>
              </a:rPr>
              <a:t>Discuss the advantages of the proposed approach, such as improved accuracy and robustness.</a:t>
            </a:r>
            <a:endParaRPr lang="en-US" sz="1750" dirty="0"/>
          </a:p>
        </p:txBody>
      </p:sp>
      <p:sp>
        <p:nvSpPr>
          <p:cNvPr id="14" name="Shape 10"/>
          <p:cNvSpPr/>
          <p:nvPr/>
        </p:nvSpPr>
        <p:spPr>
          <a:xfrm>
            <a:off x="833199" y="5268635"/>
            <a:ext cx="499943" cy="499943"/>
          </a:xfrm>
          <a:prstGeom prst="roundRect">
            <a:avLst>
              <a:gd name="adj" fmla="val 20000"/>
            </a:avLst>
          </a:prstGeom>
          <a:solidFill>
            <a:srgbClr val="CCEEFF"/>
          </a:solidFill>
          <a:ln w="7620">
            <a:solidFill>
              <a:srgbClr val="B2D4E5"/>
            </a:solidFill>
            <a:prstDash val="solid"/>
          </a:ln>
        </p:spPr>
      </p:sp>
      <p:sp>
        <p:nvSpPr>
          <p:cNvPr id="15" name="Text 11"/>
          <p:cNvSpPr/>
          <p:nvPr/>
        </p:nvSpPr>
        <p:spPr>
          <a:xfrm>
            <a:off x="983337" y="5310307"/>
            <a:ext cx="199668" cy="416481"/>
          </a:xfrm>
          <a:prstGeom prst="rect">
            <a:avLst/>
          </a:prstGeom>
          <a:noFill/>
          <a:ln/>
        </p:spPr>
        <p:txBody>
          <a:bodyPr wrap="none" rtlCol="0" anchor="t"/>
          <a:lstStyle/>
          <a:p>
            <a:pPr marL="0" indent="0" algn="ctr">
              <a:lnSpc>
                <a:spcPts val="3281"/>
              </a:lnSpc>
              <a:buNone/>
            </a:pPr>
            <a:r>
              <a:rPr lang="en-US" sz="2624" b="1" dirty="0">
                <a:solidFill>
                  <a:srgbClr val="272525"/>
                </a:solidFill>
                <a:latin typeface="p22-mackinac-pro" pitchFamily="34" charset="0"/>
                <a:ea typeface="p22-mackinac-pro" pitchFamily="34" charset="-122"/>
                <a:cs typeface="p22-mackinac-pro" pitchFamily="34" charset="-120"/>
              </a:rPr>
              <a:t>3</a:t>
            </a:r>
            <a:endParaRPr lang="en-US" sz="2624" dirty="0"/>
          </a:p>
        </p:txBody>
      </p:sp>
      <p:sp>
        <p:nvSpPr>
          <p:cNvPr id="16" name="Text 12"/>
          <p:cNvSpPr/>
          <p:nvPr/>
        </p:nvSpPr>
        <p:spPr>
          <a:xfrm>
            <a:off x="1555313" y="5344954"/>
            <a:ext cx="2777490" cy="347186"/>
          </a:xfrm>
          <a:prstGeom prst="rect">
            <a:avLst/>
          </a:prstGeom>
          <a:noFill/>
          <a:ln/>
        </p:spPr>
        <p:txBody>
          <a:bodyPr wrap="none" rtlCol="0" anchor="t"/>
          <a:lstStyle/>
          <a:p>
            <a:pPr marL="0" indent="0">
              <a:lnSpc>
                <a:spcPts val="2734"/>
              </a:lnSpc>
              <a:buNone/>
            </a:pPr>
            <a:r>
              <a:rPr lang="en-US" sz="2187" b="1" dirty="0">
                <a:solidFill>
                  <a:srgbClr val="272525"/>
                </a:solidFill>
                <a:latin typeface="p22-mackinac-pro" pitchFamily="34" charset="0"/>
                <a:ea typeface="p22-mackinac-pro" pitchFamily="34" charset="-122"/>
                <a:cs typeface="p22-mackinac-pro" pitchFamily="34" charset="-120"/>
              </a:rPr>
              <a:t>Limitations</a:t>
            </a:r>
            <a:endParaRPr lang="en-US" sz="2187" dirty="0"/>
          </a:p>
        </p:txBody>
      </p:sp>
      <p:sp>
        <p:nvSpPr>
          <p:cNvPr id="17" name="Text 13"/>
          <p:cNvSpPr/>
          <p:nvPr/>
        </p:nvSpPr>
        <p:spPr>
          <a:xfrm>
            <a:off x="1555313" y="5825371"/>
            <a:ext cx="8584287" cy="710803"/>
          </a:xfrm>
          <a:prstGeom prst="rect">
            <a:avLst/>
          </a:prstGeom>
          <a:noFill/>
          <a:ln/>
        </p:spPr>
        <p:txBody>
          <a:bodyPr wrap="square" rtlCol="0" anchor="t"/>
          <a:lstStyle/>
          <a:p>
            <a:pPr marL="0" indent="0">
              <a:lnSpc>
                <a:spcPts val="2799"/>
              </a:lnSpc>
              <a:buNone/>
            </a:pPr>
            <a:r>
              <a:rPr lang="en-US" sz="1750" dirty="0">
                <a:solidFill>
                  <a:srgbClr val="272525"/>
                </a:solidFill>
                <a:latin typeface="Eudoxus Sans" pitchFamily="34" charset="0"/>
                <a:ea typeface="Eudoxus Sans" pitchFamily="34" charset="-122"/>
                <a:cs typeface="Eudoxus Sans" pitchFamily="34" charset="-120"/>
              </a:rPr>
              <a:t>Acknowledge the limitations of the current method and opportunities for further improvement.</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icPr>
            <a:picLocks noChangeAspect="1"/>
          </p:cNvPicPr>
          <p:nvPr/>
        </p:nvPicPr>
        <p:blipFill>
          <a:blip r:embed="rId4"/>
          <a:stretch>
            <a:fillRect/>
          </a:stretch>
        </p:blipFill>
        <p:spPr>
          <a:xfrm>
            <a:off x="10972800" y="0"/>
            <a:ext cx="3657600" cy="8229600"/>
          </a:xfrm>
          <a:prstGeom prst="rect">
            <a:avLst/>
          </a:prstGeom>
        </p:spPr>
      </p:pic>
      <p:sp>
        <p:nvSpPr>
          <p:cNvPr id="5" name="Text 1"/>
          <p:cNvSpPr/>
          <p:nvPr/>
        </p:nvSpPr>
        <p:spPr>
          <a:xfrm>
            <a:off x="833199" y="1661398"/>
            <a:ext cx="6026944" cy="694373"/>
          </a:xfrm>
          <a:prstGeom prst="rect">
            <a:avLst/>
          </a:prstGeom>
          <a:noFill/>
          <a:ln/>
        </p:spPr>
        <p:txBody>
          <a:bodyPr wrap="none" rtlCol="0" anchor="t"/>
          <a:lstStyle/>
          <a:p>
            <a:pPr marL="0" indent="0">
              <a:lnSpc>
                <a:spcPts val="5468"/>
              </a:lnSpc>
              <a:buNone/>
            </a:pPr>
            <a:r>
              <a:rPr lang="en-US" sz="4374" b="1" dirty="0">
                <a:solidFill>
                  <a:srgbClr val="000000"/>
                </a:solidFill>
                <a:latin typeface="p22-mackinac-pro" pitchFamily="34" charset="0"/>
                <a:ea typeface="p22-mackinac-pro" pitchFamily="34" charset="-122"/>
                <a:cs typeface="p22-mackinac-pro" pitchFamily="34" charset="-120"/>
              </a:rPr>
              <a:t>Future Enhancements</a:t>
            </a:r>
            <a:endParaRPr lang="en-US" sz="4374" dirty="0"/>
          </a:p>
        </p:txBody>
      </p:sp>
      <p:sp>
        <p:nvSpPr>
          <p:cNvPr id="6" name="Shape 2"/>
          <p:cNvSpPr/>
          <p:nvPr/>
        </p:nvSpPr>
        <p:spPr>
          <a:xfrm>
            <a:off x="833199" y="2689027"/>
            <a:ext cx="4542115" cy="2006203"/>
          </a:xfrm>
          <a:prstGeom prst="roundRect">
            <a:avLst>
              <a:gd name="adj" fmla="val 4984"/>
            </a:avLst>
          </a:prstGeom>
          <a:solidFill>
            <a:srgbClr val="CCEEFF"/>
          </a:solidFill>
          <a:ln w="7620">
            <a:solidFill>
              <a:srgbClr val="B2D4E5"/>
            </a:solidFill>
            <a:prstDash val="solid"/>
          </a:ln>
        </p:spPr>
      </p:sp>
      <p:sp>
        <p:nvSpPr>
          <p:cNvPr id="7" name="Text 3"/>
          <p:cNvSpPr/>
          <p:nvPr/>
        </p:nvSpPr>
        <p:spPr>
          <a:xfrm>
            <a:off x="1062990" y="2918817"/>
            <a:ext cx="2777490" cy="347186"/>
          </a:xfrm>
          <a:prstGeom prst="rect">
            <a:avLst/>
          </a:prstGeom>
          <a:noFill/>
          <a:ln/>
        </p:spPr>
        <p:txBody>
          <a:bodyPr wrap="none" rtlCol="0" anchor="t"/>
          <a:lstStyle/>
          <a:p>
            <a:pPr marL="0" indent="0">
              <a:lnSpc>
                <a:spcPts val="2734"/>
              </a:lnSpc>
              <a:buNone/>
            </a:pPr>
            <a:r>
              <a:rPr lang="en-US" sz="2187" b="1" dirty="0">
                <a:solidFill>
                  <a:srgbClr val="272525"/>
                </a:solidFill>
                <a:latin typeface="p22-mackinac-pro" pitchFamily="34" charset="0"/>
                <a:ea typeface="p22-mackinac-pro" pitchFamily="34" charset="-122"/>
                <a:cs typeface="p22-mackinac-pro" pitchFamily="34" charset="-120"/>
              </a:rPr>
              <a:t>Linguistic Features</a:t>
            </a:r>
            <a:endParaRPr lang="en-US" sz="2187" dirty="0"/>
          </a:p>
        </p:txBody>
      </p:sp>
      <p:sp>
        <p:nvSpPr>
          <p:cNvPr id="8" name="Text 4"/>
          <p:cNvSpPr/>
          <p:nvPr/>
        </p:nvSpPr>
        <p:spPr>
          <a:xfrm>
            <a:off x="1062990" y="3399234"/>
            <a:ext cx="4082534" cy="1066205"/>
          </a:xfrm>
          <a:prstGeom prst="rect">
            <a:avLst/>
          </a:prstGeom>
          <a:noFill/>
          <a:ln/>
        </p:spPr>
        <p:txBody>
          <a:bodyPr wrap="square" rtlCol="0" anchor="t"/>
          <a:lstStyle/>
          <a:p>
            <a:pPr marL="0" indent="0">
              <a:lnSpc>
                <a:spcPts val="2799"/>
              </a:lnSpc>
              <a:buNone/>
            </a:pPr>
            <a:r>
              <a:rPr lang="en-US" sz="1750" dirty="0">
                <a:solidFill>
                  <a:srgbClr val="272525"/>
                </a:solidFill>
                <a:latin typeface="Eudoxus Sans" pitchFamily="34" charset="0"/>
                <a:ea typeface="Eudoxus Sans" pitchFamily="34" charset="-122"/>
                <a:cs typeface="Eudoxus Sans" pitchFamily="34" charset="-120"/>
              </a:rPr>
              <a:t>Incorporate additional linguistic features to enhance the language identification capabilities.</a:t>
            </a:r>
            <a:endParaRPr lang="en-US" sz="1750" dirty="0"/>
          </a:p>
        </p:txBody>
      </p:sp>
      <p:sp>
        <p:nvSpPr>
          <p:cNvPr id="9" name="Shape 5"/>
          <p:cNvSpPr/>
          <p:nvPr/>
        </p:nvSpPr>
        <p:spPr>
          <a:xfrm>
            <a:off x="5597485" y="2689027"/>
            <a:ext cx="4542115" cy="2006203"/>
          </a:xfrm>
          <a:prstGeom prst="roundRect">
            <a:avLst>
              <a:gd name="adj" fmla="val 4984"/>
            </a:avLst>
          </a:prstGeom>
          <a:solidFill>
            <a:srgbClr val="CCEEFF"/>
          </a:solidFill>
          <a:ln w="7620">
            <a:solidFill>
              <a:srgbClr val="B2D4E5"/>
            </a:solidFill>
            <a:prstDash val="solid"/>
          </a:ln>
        </p:spPr>
      </p:sp>
      <p:sp>
        <p:nvSpPr>
          <p:cNvPr id="10" name="Text 6"/>
          <p:cNvSpPr/>
          <p:nvPr/>
        </p:nvSpPr>
        <p:spPr>
          <a:xfrm>
            <a:off x="5827276" y="2918817"/>
            <a:ext cx="2777490" cy="347186"/>
          </a:xfrm>
          <a:prstGeom prst="rect">
            <a:avLst/>
          </a:prstGeom>
          <a:noFill/>
          <a:ln/>
        </p:spPr>
        <p:txBody>
          <a:bodyPr wrap="none" rtlCol="0" anchor="t"/>
          <a:lstStyle/>
          <a:p>
            <a:pPr marL="0" indent="0">
              <a:lnSpc>
                <a:spcPts val="2734"/>
              </a:lnSpc>
              <a:buNone/>
            </a:pPr>
            <a:r>
              <a:rPr lang="en-US" sz="2187" b="1" dirty="0">
                <a:solidFill>
                  <a:srgbClr val="272525"/>
                </a:solidFill>
                <a:latin typeface="p22-mackinac-pro" pitchFamily="34" charset="0"/>
                <a:ea typeface="p22-mackinac-pro" pitchFamily="34" charset="-122"/>
                <a:cs typeface="p22-mackinac-pro" pitchFamily="34" charset="-120"/>
              </a:rPr>
              <a:t>Ensemble Methods</a:t>
            </a:r>
            <a:endParaRPr lang="en-US" sz="2187" dirty="0"/>
          </a:p>
        </p:txBody>
      </p:sp>
      <p:sp>
        <p:nvSpPr>
          <p:cNvPr id="11" name="Text 7"/>
          <p:cNvSpPr/>
          <p:nvPr/>
        </p:nvSpPr>
        <p:spPr>
          <a:xfrm>
            <a:off x="5827276" y="3399234"/>
            <a:ext cx="4082534" cy="1066205"/>
          </a:xfrm>
          <a:prstGeom prst="rect">
            <a:avLst/>
          </a:prstGeom>
          <a:noFill/>
          <a:ln/>
        </p:spPr>
        <p:txBody>
          <a:bodyPr wrap="square" rtlCol="0" anchor="t"/>
          <a:lstStyle/>
          <a:p>
            <a:pPr marL="0" indent="0">
              <a:lnSpc>
                <a:spcPts val="2799"/>
              </a:lnSpc>
              <a:buNone/>
            </a:pPr>
            <a:r>
              <a:rPr lang="en-US" sz="1750" dirty="0">
                <a:solidFill>
                  <a:srgbClr val="272525"/>
                </a:solidFill>
                <a:latin typeface="Eudoxus Sans" pitchFamily="34" charset="0"/>
                <a:ea typeface="Eudoxus Sans" pitchFamily="34" charset="-122"/>
                <a:cs typeface="Eudoxus Sans" pitchFamily="34" charset="-120"/>
              </a:rPr>
              <a:t>Explore the use of ensemble techniques for improved classification performance.</a:t>
            </a:r>
            <a:endParaRPr lang="en-US" sz="1750" dirty="0"/>
          </a:p>
        </p:txBody>
      </p:sp>
      <p:sp>
        <p:nvSpPr>
          <p:cNvPr id="12" name="Shape 8"/>
          <p:cNvSpPr/>
          <p:nvPr/>
        </p:nvSpPr>
        <p:spPr>
          <a:xfrm>
            <a:off x="833199" y="4917400"/>
            <a:ext cx="9306401" cy="1650802"/>
          </a:xfrm>
          <a:prstGeom prst="roundRect">
            <a:avLst>
              <a:gd name="adj" fmla="val 6057"/>
            </a:avLst>
          </a:prstGeom>
          <a:solidFill>
            <a:srgbClr val="CCEEFF"/>
          </a:solidFill>
          <a:ln w="7620">
            <a:solidFill>
              <a:srgbClr val="B2D4E5"/>
            </a:solidFill>
            <a:prstDash val="solid"/>
          </a:ln>
        </p:spPr>
      </p:sp>
      <p:sp>
        <p:nvSpPr>
          <p:cNvPr id="13" name="Text 9"/>
          <p:cNvSpPr/>
          <p:nvPr/>
        </p:nvSpPr>
        <p:spPr>
          <a:xfrm>
            <a:off x="1062990" y="5147191"/>
            <a:ext cx="3261122" cy="347186"/>
          </a:xfrm>
          <a:prstGeom prst="rect">
            <a:avLst/>
          </a:prstGeom>
          <a:noFill/>
          <a:ln/>
        </p:spPr>
        <p:txBody>
          <a:bodyPr wrap="none" rtlCol="0" anchor="t"/>
          <a:lstStyle/>
          <a:p>
            <a:pPr marL="0" indent="0">
              <a:lnSpc>
                <a:spcPts val="2734"/>
              </a:lnSpc>
              <a:buNone/>
            </a:pPr>
            <a:r>
              <a:rPr lang="en-US" sz="2187" b="1" dirty="0">
                <a:solidFill>
                  <a:srgbClr val="272525"/>
                </a:solidFill>
                <a:latin typeface="p22-mackinac-pro" pitchFamily="34" charset="0"/>
                <a:ea typeface="p22-mackinac-pro" pitchFamily="34" charset="-122"/>
                <a:cs typeface="p22-mackinac-pro" pitchFamily="34" charset="-120"/>
              </a:rPr>
              <a:t>Domain-specific Models</a:t>
            </a:r>
            <a:endParaRPr lang="en-US" sz="2187" dirty="0"/>
          </a:p>
        </p:txBody>
      </p:sp>
      <p:sp>
        <p:nvSpPr>
          <p:cNvPr id="14" name="Text 10"/>
          <p:cNvSpPr/>
          <p:nvPr/>
        </p:nvSpPr>
        <p:spPr>
          <a:xfrm>
            <a:off x="1062990" y="5627608"/>
            <a:ext cx="8846820" cy="710803"/>
          </a:xfrm>
          <a:prstGeom prst="rect">
            <a:avLst/>
          </a:prstGeom>
          <a:noFill/>
          <a:ln/>
        </p:spPr>
        <p:txBody>
          <a:bodyPr wrap="square" rtlCol="0" anchor="t"/>
          <a:lstStyle/>
          <a:p>
            <a:pPr marL="0" indent="0">
              <a:lnSpc>
                <a:spcPts val="2799"/>
              </a:lnSpc>
              <a:buNone/>
            </a:pPr>
            <a:r>
              <a:rPr lang="en-US" sz="1750" dirty="0">
                <a:solidFill>
                  <a:srgbClr val="272525"/>
                </a:solidFill>
                <a:latin typeface="Eudoxus Sans" pitchFamily="34" charset="0"/>
                <a:ea typeface="Eudoxus Sans" pitchFamily="34" charset="-122"/>
                <a:cs typeface="Eudoxus Sans" pitchFamily="34" charset="-120"/>
              </a:rPr>
              <a:t>Investigate the development of domain-specific language models for specialized applications.</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icPr>
            <a:picLocks noChangeAspect="1"/>
          </p:cNvPicPr>
          <p:nvPr/>
        </p:nvPicPr>
        <p:blipFill>
          <a:blip r:embed="rId4"/>
          <a:stretch>
            <a:fillRect/>
          </a:stretch>
        </p:blipFill>
        <p:spPr>
          <a:xfrm>
            <a:off x="0" y="0"/>
            <a:ext cx="3657600" cy="8229600"/>
          </a:xfrm>
          <a:prstGeom prst="rect">
            <a:avLst/>
          </a:prstGeom>
        </p:spPr>
      </p:pic>
      <p:sp>
        <p:nvSpPr>
          <p:cNvPr id="5" name="Text 1"/>
          <p:cNvSpPr/>
          <p:nvPr/>
        </p:nvSpPr>
        <p:spPr>
          <a:xfrm>
            <a:off x="4490799" y="934760"/>
            <a:ext cx="5554980" cy="694373"/>
          </a:xfrm>
          <a:prstGeom prst="rect">
            <a:avLst/>
          </a:prstGeom>
          <a:noFill/>
          <a:ln/>
        </p:spPr>
        <p:txBody>
          <a:bodyPr wrap="none" rtlCol="0" anchor="t"/>
          <a:lstStyle/>
          <a:p>
            <a:pPr marL="0" indent="0">
              <a:lnSpc>
                <a:spcPts val="5468"/>
              </a:lnSpc>
              <a:buNone/>
            </a:pPr>
            <a:r>
              <a:rPr lang="en-US" sz="4374" b="1" dirty="0">
                <a:solidFill>
                  <a:srgbClr val="000000"/>
                </a:solidFill>
                <a:latin typeface="p22-mackinac-pro" pitchFamily="34" charset="0"/>
                <a:ea typeface="p22-mackinac-pro" pitchFamily="34" charset="-122"/>
                <a:cs typeface="p22-mackinac-pro" pitchFamily="34" charset="-120"/>
              </a:rPr>
              <a:t>Conclusion</a:t>
            </a:r>
            <a:endParaRPr lang="en-US" sz="4374" dirty="0"/>
          </a:p>
        </p:txBody>
      </p:sp>
      <p:pic>
        <p:nvPicPr>
          <p:cNvPr id="6" name="Image 2" descr="preencoded.png"/>
          <p:cNvPicPr>
            <a:picLocks noChangeAspect="1"/>
          </p:cNvPicPr>
          <p:nvPr/>
        </p:nvPicPr>
        <p:blipFill>
          <a:blip r:embed="rId5"/>
          <a:stretch>
            <a:fillRect/>
          </a:stretch>
        </p:blipFill>
        <p:spPr>
          <a:xfrm>
            <a:off x="4490799" y="1962388"/>
            <a:ext cx="1110972" cy="1777484"/>
          </a:xfrm>
          <a:prstGeom prst="rect">
            <a:avLst/>
          </a:prstGeom>
        </p:spPr>
      </p:pic>
      <p:sp>
        <p:nvSpPr>
          <p:cNvPr id="7" name="Text 2"/>
          <p:cNvSpPr/>
          <p:nvPr/>
        </p:nvSpPr>
        <p:spPr>
          <a:xfrm>
            <a:off x="5935028" y="2184559"/>
            <a:ext cx="2777490" cy="347186"/>
          </a:xfrm>
          <a:prstGeom prst="rect">
            <a:avLst/>
          </a:prstGeom>
          <a:noFill/>
          <a:ln/>
        </p:spPr>
        <p:txBody>
          <a:bodyPr wrap="none" rtlCol="0" anchor="t"/>
          <a:lstStyle/>
          <a:p>
            <a:pPr marL="0" indent="0" algn="l">
              <a:lnSpc>
                <a:spcPts val="2734"/>
              </a:lnSpc>
              <a:buNone/>
            </a:pPr>
            <a:r>
              <a:rPr lang="en-US" sz="2187" b="1" dirty="0">
                <a:solidFill>
                  <a:srgbClr val="272525"/>
                </a:solidFill>
                <a:latin typeface="p22-mackinac-pro" pitchFamily="34" charset="0"/>
                <a:ea typeface="p22-mackinac-pro" pitchFamily="34" charset="-122"/>
                <a:cs typeface="p22-mackinac-pro" pitchFamily="34" charset="-120"/>
              </a:rPr>
              <a:t>Novel Approach</a:t>
            </a:r>
            <a:endParaRPr lang="en-US" sz="2187" dirty="0"/>
          </a:p>
        </p:txBody>
      </p:sp>
      <p:sp>
        <p:nvSpPr>
          <p:cNvPr id="8" name="Text 3"/>
          <p:cNvSpPr/>
          <p:nvPr/>
        </p:nvSpPr>
        <p:spPr>
          <a:xfrm>
            <a:off x="5935028" y="2664976"/>
            <a:ext cx="7862173" cy="710803"/>
          </a:xfrm>
          <a:prstGeom prst="rect">
            <a:avLst/>
          </a:prstGeom>
          <a:noFill/>
          <a:ln/>
        </p:spPr>
        <p:txBody>
          <a:bodyPr wrap="square" rtlCol="0" anchor="t"/>
          <a:lstStyle/>
          <a:p>
            <a:pPr marL="0" indent="0" algn="l">
              <a:lnSpc>
                <a:spcPts val="2799"/>
              </a:lnSpc>
              <a:buNone/>
            </a:pPr>
            <a:r>
              <a:rPr lang="en-US" sz="1750" dirty="0">
                <a:solidFill>
                  <a:srgbClr val="272525"/>
                </a:solidFill>
                <a:latin typeface="Eudoxus Sans" pitchFamily="34" charset="0"/>
                <a:ea typeface="Eudoxus Sans" pitchFamily="34" charset="-122"/>
                <a:cs typeface="Eudoxus Sans" pitchFamily="34" charset="-120"/>
              </a:rPr>
              <a:t>Presents a novel method for language identification using machine learning and linguistic features.</a:t>
            </a:r>
            <a:endParaRPr lang="en-US" sz="1750" dirty="0"/>
          </a:p>
        </p:txBody>
      </p:sp>
      <p:pic>
        <p:nvPicPr>
          <p:cNvPr id="9" name="Image 3" descr="preencoded.png"/>
          <p:cNvPicPr>
            <a:picLocks noChangeAspect="1"/>
          </p:cNvPicPr>
          <p:nvPr/>
        </p:nvPicPr>
        <p:blipFill>
          <a:blip r:embed="rId6"/>
          <a:stretch>
            <a:fillRect/>
          </a:stretch>
        </p:blipFill>
        <p:spPr>
          <a:xfrm>
            <a:off x="4490799" y="3739872"/>
            <a:ext cx="1110972" cy="1777484"/>
          </a:xfrm>
          <a:prstGeom prst="rect">
            <a:avLst/>
          </a:prstGeom>
        </p:spPr>
      </p:pic>
      <p:sp>
        <p:nvSpPr>
          <p:cNvPr id="10" name="Text 4"/>
          <p:cNvSpPr/>
          <p:nvPr/>
        </p:nvSpPr>
        <p:spPr>
          <a:xfrm>
            <a:off x="5935028" y="3962043"/>
            <a:ext cx="2777490" cy="347186"/>
          </a:xfrm>
          <a:prstGeom prst="rect">
            <a:avLst/>
          </a:prstGeom>
          <a:noFill/>
          <a:ln/>
        </p:spPr>
        <p:txBody>
          <a:bodyPr wrap="none" rtlCol="0" anchor="t"/>
          <a:lstStyle/>
          <a:p>
            <a:pPr marL="0" indent="0" algn="l">
              <a:lnSpc>
                <a:spcPts val="2734"/>
              </a:lnSpc>
              <a:buNone/>
            </a:pPr>
            <a:r>
              <a:rPr lang="en-US" sz="2187" b="1" dirty="0">
                <a:solidFill>
                  <a:srgbClr val="272525"/>
                </a:solidFill>
                <a:latin typeface="p22-mackinac-pro" pitchFamily="34" charset="0"/>
                <a:ea typeface="p22-mackinac-pro" pitchFamily="34" charset="-122"/>
                <a:cs typeface="p22-mackinac-pro" pitchFamily="34" charset="-120"/>
              </a:rPr>
              <a:t>Effectiveness</a:t>
            </a:r>
            <a:endParaRPr lang="en-US" sz="2187" dirty="0"/>
          </a:p>
        </p:txBody>
      </p:sp>
      <p:sp>
        <p:nvSpPr>
          <p:cNvPr id="11" name="Text 5"/>
          <p:cNvSpPr/>
          <p:nvPr/>
        </p:nvSpPr>
        <p:spPr>
          <a:xfrm>
            <a:off x="5935028" y="4442460"/>
            <a:ext cx="7862173" cy="710803"/>
          </a:xfrm>
          <a:prstGeom prst="rect">
            <a:avLst/>
          </a:prstGeom>
          <a:noFill/>
          <a:ln/>
        </p:spPr>
        <p:txBody>
          <a:bodyPr wrap="square" rtlCol="0" anchor="t"/>
          <a:lstStyle/>
          <a:p>
            <a:pPr marL="0" indent="0" algn="l">
              <a:lnSpc>
                <a:spcPts val="2799"/>
              </a:lnSpc>
              <a:buNone/>
            </a:pPr>
            <a:r>
              <a:rPr lang="en-US" sz="1750" dirty="0">
                <a:solidFill>
                  <a:srgbClr val="272525"/>
                </a:solidFill>
                <a:latin typeface="Eudoxus Sans" pitchFamily="34" charset="0"/>
                <a:ea typeface="Eudoxus Sans" pitchFamily="34" charset="-122"/>
                <a:cs typeface="Eudoxus Sans" pitchFamily="34" charset="-120"/>
              </a:rPr>
              <a:t>Demonstrates the effectiveness of the approach through experimental evaluation.</a:t>
            </a:r>
            <a:endParaRPr lang="en-US" sz="1750" dirty="0"/>
          </a:p>
        </p:txBody>
      </p:sp>
      <p:pic>
        <p:nvPicPr>
          <p:cNvPr id="12" name="Image 4" descr="preencoded.png"/>
          <p:cNvPicPr>
            <a:picLocks noChangeAspect="1"/>
          </p:cNvPicPr>
          <p:nvPr/>
        </p:nvPicPr>
        <p:blipFill>
          <a:blip r:embed="rId7"/>
          <a:stretch>
            <a:fillRect/>
          </a:stretch>
        </p:blipFill>
        <p:spPr>
          <a:xfrm>
            <a:off x="4490799" y="5517356"/>
            <a:ext cx="1110972" cy="1777484"/>
          </a:xfrm>
          <a:prstGeom prst="rect">
            <a:avLst/>
          </a:prstGeom>
        </p:spPr>
      </p:pic>
      <p:sp>
        <p:nvSpPr>
          <p:cNvPr id="13" name="Text 6"/>
          <p:cNvSpPr/>
          <p:nvPr/>
        </p:nvSpPr>
        <p:spPr>
          <a:xfrm>
            <a:off x="5935028" y="5739527"/>
            <a:ext cx="2777490" cy="347186"/>
          </a:xfrm>
          <a:prstGeom prst="rect">
            <a:avLst/>
          </a:prstGeom>
          <a:noFill/>
          <a:ln/>
        </p:spPr>
        <p:txBody>
          <a:bodyPr wrap="none" rtlCol="0" anchor="t"/>
          <a:lstStyle/>
          <a:p>
            <a:pPr marL="0" indent="0" algn="l">
              <a:lnSpc>
                <a:spcPts val="2734"/>
              </a:lnSpc>
              <a:buNone/>
            </a:pPr>
            <a:r>
              <a:rPr lang="en-US" sz="2187" b="1" dirty="0">
                <a:solidFill>
                  <a:srgbClr val="272525"/>
                </a:solidFill>
                <a:latin typeface="p22-mackinac-pro" pitchFamily="34" charset="0"/>
                <a:ea typeface="p22-mackinac-pro" pitchFamily="34" charset="-122"/>
                <a:cs typeface="p22-mackinac-pro" pitchFamily="34" charset="-120"/>
              </a:rPr>
              <a:t>Implications</a:t>
            </a:r>
            <a:endParaRPr lang="en-US" sz="2187" dirty="0"/>
          </a:p>
        </p:txBody>
      </p:sp>
      <p:sp>
        <p:nvSpPr>
          <p:cNvPr id="14" name="Text 7"/>
          <p:cNvSpPr/>
          <p:nvPr/>
        </p:nvSpPr>
        <p:spPr>
          <a:xfrm>
            <a:off x="5935028" y="6219944"/>
            <a:ext cx="7862173" cy="710803"/>
          </a:xfrm>
          <a:prstGeom prst="rect">
            <a:avLst/>
          </a:prstGeom>
          <a:noFill/>
          <a:ln/>
        </p:spPr>
        <p:txBody>
          <a:bodyPr wrap="square" rtlCol="0" anchor="t"/>
          <a:lstStyle/>
          <a:p>
            <a:pPr marL="0" indent="0" algn="l">
              <a:lnSpc>
                <a:spcPts val="2799"/>
              </a:lnSpc>
              <a:buNone/>
            </a:pPr>
            <a:r>
              <a:rPr lang="en-US" sz="1750" dirty="0">
                <a:solidFill>
                  <a:srgbClr val="272525"/>
                </a:solidFill>
                <a:latin typeface="Eudoxus Sans" pitchFamily="34" charset="0"/>
                <a:ea typeface="Eudoxus Sans" pitchFamily="34" charset="-122"/>
                <a:cs typeface="Eudoxus Sans" pitchFamily="34" charset="-120"/>
              </a:rPr>
              <a:t>Discusses the implications of the language identifier for future research and applications in NLP.</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sp>
        <p:nvSpPr>
          <p:cNvPr id="4" name="Text 1"/>
          <p:cNvSpPr/>
          <p:nvPr/>
        </p:nvSpPr>
        <p:spPr>
          <a:xfrm>
            <a:off x="2037993" y="2438876"/>
            <a:ext cx="5631537" cy="694373"/>
          </a:xfrm>
          <a:prstGeom prst="rect">
            <a:avLst/>
          </a:prstGeom>
          <a:noFill/>
          <a:ln/>
        </p:spPr>
        <p:txBody>
          <a:bodyPr wrap="none" rtlCol="0" anchor="t"/>
          <a:lstStyle/>
          <a:p>
            <a:pPr marL="0" indent="0">
              <a:lnSpc>
                <a:spcPts val="5468"/>
              </a:lnSpc>
              <a:buNone/>
            </a:pPr>
            <a:r>
              <a:rPr lang="en-US" sz="4374" b="1" dirty="0">
                <a:solidFill>
                  <a:srgbClr val="000000"/>
                </a:solidFill>
                <a:latin typeface="p22-mackinac-pro" pitchFamily="34" charset="0"/>
                <a:ea typeface="p22-mackinac-pro" pitchFamily="34" charset="-122"/>
                <a:cs typeface="p22-mackinac-pro" pitchFamily="34" charset="-120"/>
              </a:rPr>
              <a:t>Diverse Applications</a:t>
            </a:r>
            <a:endParaRPr lang="en-US" sz="4374" dirty="0"/>
          </a:p>
        </p:txBody>
      </p:sp>
      <p:pic>
        <p:nvPicPr>
          <p:cNvPr id="5" name="Image 1" descr="preencoded.png"/>
          <p:cNvPicPr>
            <a:picLocks noChangeAspect="1"/>
          </p:cNvPicPr>
          <p:nvPr/>
        </p:nvPicPr>
        <p:blipFill>
          <a:blip r:embed="rId4"/>
          <a:stretch>
            <a:fillRect/>
          </a:stretch>
        </p:blipFill>
        <p:spPr>
          <a:xfrm>
            <a:off x="2037993" y="3577590"/>
            <a:ext cx="444341" cy="444341"/>
          </a:xfrm>
          <a:prstGeom prst="rect">
            <a:avLst/>
          </a:prstGeom>
        </p:spPr>
      </p:pic>
      <p:sp>
        <p:nvSpPr>
          <p:cNvPr id="6" name="Text 2"/>
          <p:cNvSpPr/>
          <p:nvPr/>
        </p:nvSpPr>
        <p:spPr>
          <a:xfrm>
            <a:off x="2037993" y="4244102"/>
            <a:ext cx="2777490" cy="347186"/>
          </a:xfrm>
          <a:prstGeom prst="rect">
            <a:avLst/>
          </a:prstGeom>
          <a:noFill/>
          <a:ln/>
        </p:spPr>
        <p:txBody>
          <a:bodyPr wrap="none" rtlCol="0" anchor="t"/>
          <a:lstStyle/>
          <a:p>
            <a:pPr marL="0" indent="0" algn="l">
              <a:lnSpc>
                <a:spcPts val="2734"/>
              </a:lnSpc>
              <a:buNone/>
            </a:pPr>
            <a:r>
              <a:rPr lang="en-US" sz="2187" b="1" dirty="0">
                <a:solidFill>
                  <a:srgbClr val="272525"/>
                </a:solidFill>
                <a:latin typeface="p22-mackinac-pro" pitchFamily="34" charset="0"/>
                <a:ea typeface="p22-mackinac-pro" pitchFamily="34" charset="-122"/>
                <a:cs typeface="p22-mackinac-pro" pitchFamily="34" charset="-120"/>
              </a:rPr>
              <a:t>Translation</a:t>
            </a:r>
            <a:endParaRPr lang="en-US" sz="2187" dirty="0"/>
          </a:p>
        </p:txBody>
      </p:sp>
      <p:sp>
        <p:nvSpPr>
          <p:cNvPr id="7" name="Text 3"/>
          <p:cNvSpPr/>
          <p:nvPr/>
        </p:nvSpPr>
        <p:spPr>
          <a:xfrm>
            <a:off x="2037993" y="4724519"/>
            <a:ext cx="3295888" cy="1066205"/>
          </a:xfrm>
          <a:prstGeom prst="rect">
            <a:avLst/>
          </a:prstGeom>
          <a:noFill/>
          <a:ln/>
        </p:spPr>
        <p:txBody>
          <a:bodyPr wrap="square" rtlCol="0" anchor="t"/>
          <a:lstStyle/>
          <a:p>
            <a:pPr marL="0" indent="0" algn="l">
              <a:lnSpc>
                <a:spcPts val="2799"/>
              </a:lnSpc>
              <a:buNone/>
            </a:pPr>
            <a:r>
              <a:rPr lang="en-US" sz="1750" dirty="0">
                <a:solidFill>
                  <a:srgbClr val="272525"/>
                </a:solidFill>
                <a:latin typeface="Eudoxus Sans" pitchFamily="34" charset="0"/>
                <a:ea typeface="Eudoxus Sans" pitchFamily="34" charset="-122"/>
                <a:cs typeface="Eudoxus Sans" pitchFamily="34" charset="-120"/>
              </a:rPr>
              <a:t>Enables efficient multilingual text processing and translation systems.</a:t>
            </a:r>
            <a:endParaRPr lang="en-US" sz="1750" dirty="0"/>
          </a:p>
        </p:txBody>
      </p:sp>
      <p:pic>
        <p:nvPicPr>
          <p:cNvPr id="8" name="Image 2" descr="preencoded.png"/>
          <p:cNvPicPr>
            <a:picLocks noChangeAspect="1"/>
          </p:cNvPicPr>
          <p:nvPr/>
        </p:nvPicPr>
        <p:blipFill>
          <a:blip r:embed="rId5"/>
          <a:stretch>
            <a:fillRect/>
          </a:stretch>
        </p:blipFill>
        <p:spPr>
          <a:xfrm>
            <a:off x="5667137" y="3577590"/>
            <a:ext cx="444341" cy="444341"/>
          </a:xfrm>
          <a:prstGeom prst="rect">
            <a:avLst/>
          </a:prstGeom>
        </p:spPr>
      </p:pic>
      <p:sp>
        <p:nvSpPr>
          <p:cNvPr id="9" name="Text 4"/>
          <p:cNvSpPr/>
          <p:nvPr/>
        </p:nvSpPr>
        <p:spPr>
          <a:xfrm>
            <a:off x="5667137" y="4244102"/>
            <a:ext cx="2952869" cy="347186"/>
          </a:xfrm>
          <a:prstGeom prst="rect">
            <a:avLst/>
          </a:prstGeom>
          <a:noFill/>
          <a:ln/>
        </p:spPr>
        <p:txBody>
          <a:bodyPr wrap="none" rtlCol="0" anchor="t"/>
          <a:lstStyle/>
          <a:p>
            <a:pPr marL="0" indent="0" algn="l">
              <a:lnSpc>
                <a:spcPts val="2734"/>
              </a:lnSpc>
              <a:buNone/>
            </a:pPr>
            <a:r>
              <a:rPr lang="en-US" sz="2187" b="1" dirty="0">
                <a:solidFill>
                  <a:srgbClr val="272525"/>
                </a:solidFill>
                <a:latin typeface="p22-mackinac-pro" pitchFamily="34" charset="0"/>
                <a:ea typeface="p22-mackinac-pro" pitchFamily="34" charset="-122"/>
                <a:cs typeface="p22-mackinac-pro" pitchFamily="34" charset="-120"/>
              </a:rPr>
              <a:t>Information Retrieval</a:t>
            </a:r>
            <a:endParaRPr lang="en-US" sz="2187" dirty="0"/>
          </a:p>
        </p:txBody>
      </p:sp>
      <p:sp>
        <p:nvSpPr>
          <p:cNvPr id="10" name="Text 5"/>
          <p:cNvSpPr/>
          <p:nvPr/>
        </p:nvSpPr>
        <p:spPr>
          <a:xfrm>
            <a:off x="5667137" y="4724519"/>
            <a:ext cx="3296007" cy="1066205"/>
          </a:xfrm>
          <a:prstGeom prst="rect">
            <a:avLst/>
          </a:prstGeom>
          <a:noFill/>
          <a:ln/>
        </p:spPr>
        <p:txBody>
          <a:bodyPr wrap="square" rtlCol="0" anchor="t"/>
          <a:lstStyle/>
          <a:p>
            <a:pPr marL="0" indent="0" algn="l">
              <a:lnSpc>
                <a:spcPts val="2799"/>
              </a:lnSpc>
              <a:buNone/>
            </a:pPr>
            <a:r>
              <a:rPr lang="en-US" sz="1750" dirty="0">
                <a:solidFill>
                  <a:srgbClr val="272525"/>
                </a:solidFill>
                <a:latin typeface="Eudoxus Sans" pitchFamily="34" charset="0"/>
                <a:ea typeface="Eudoxus Sans" pitchFamily="34" charset="-122"/>
                <a:cs typeface="Eudoxus Sans" pitchFamily="34" charset="-120"/>
              </a:rPr>
              <a:t>Enhances the accuracy of language-specific information retrieval tasks.</a:t>
            </a:r>
            <a:endParaRPr lang="en-US" sz="1750" dirty="0"/>
          </a:p>
        </p:txBody>
      </p:sp>
      <p:pic>
        <p:nvPicPr>
          <p:cNvPr id="11" name="Image 3" descr="preencoded.png"/>
          <p:cNvPicPr>
            <a:picLocks noChangeAspect="1"/>
          </p:cNvPicPr>
          <p:nvPr/>
        </p:nvPicPr>
        <p:blipFill>
          <a:blip r:embed="rId6"/>
          <a:stretch>
            <a:fillRect/>
          </a:stretch>
        </p:blipFill>
        <p:spPr>
          <a:xfrm>
            <a:off x="9296400" y="3577590"/>
            <a:ext cx="444341" cy="444341"/>
          </a:xfrm>
          <a:prstGeom prst="rect">
            <a:avLst/>
          </a:prstGeom>
        </p:spPr>
      </p:pic>
      <p:sp>
        <p:nvSpPr>
          <p:cNvPr id="12" name="Text 6"/>
          <p:cNvSpPr/>
          <p:nvPr/>
        </p:nvSpPr>
        <p:spPr>
          <a:xfrm>
            <a:off x="9296400" y="4244102"/>
            <a:ext cx="2777490" cy="347186"/>
          </a:xfrm>
          <a:prstGeom prst="rect">
            <a:avLst/>
          </a:prstGeom>
          <a:noFill/>
          <a:ln/>
        </p:spPr>
        <p:txBody>
          <a:bodyPr wrap="none" rtlCol="0" anchor="t"/>
          <a:lstStyle/>
          <a:p>
            <a:pPr marL="0" indent="0" algn="l">
              <a:lnSpc>
                <a:spcPts val="2734"/>
              </a:lnSpc>
              <a:buNone/>
            </a:pPr>
            <a:r>
              <a:rPr lang="en-US" sz="2187" b="1" dirty="0">
                <a:solidFill>
                  <a:srgbClr val="272525"/>
                </a:solidFill>
                <a:latin typeface="p22-mackinac-pro" pitchFamily="34" charset="0"/>
                <a:ea typeface="p22-mackinac-pro" pitchFamily="34" charset="-122"/>
                <a:cs typeface="p22-mackinac-pro" pitchFamily="34" charset="-120"/>
              </a:rPr>
              <a:t>Sentiment Analysis</a:t>
            </a:r>
            <a:endParaRPr lang="en-US" sz="2187" dirty="0"/>
          </a:p>
        </p:txBody>
      </p:sp>
      <p:sp>
        <p:nvSpPr>
          <p:cNvPr id="13" name="Text 7"/>
          <p:cNvSpPr/>
          <p:nvPr/>
        </p:nvSpPr>
        <p:spPr>
          <a:xfrm>
            <a:off x="9296400" y="4724519"/>
            <a:ext cx="3296007" cy="1066205"/>
          </a:xfrm>
          <a:prstGeom prst="rect">
            <a:avLst/>
          </a:prstGeom>
          <a:noFill/>
          <a:ln/>
        </p:spPr>
        <p:txBody>
          <a:bodyPr wrap="square" rtlCol="0" anchor="t"/>
          <a:lstStyle/>
          <a:p>
            <a:pPr marL="0" indent="0" algn="l">
              <a:lnSpc>
                <a:spcPts val="2799"/>
              </a:lnSpc>
              <a:buNone/>
            </a:pPr>
            <a:r>
              <a:rPr lang="en-US" sz="1750" dirty="0">
                <a:solidFill>
                  <a:srgbClr val="272525"/>
                </a:solidFill>
                <a:latin typeface="Eudoxus Sans" pitchFamily="34" charset="0"/>
                <a:ea typeface="Eudoxus Sans" pitchFamily="34" charset="-122"/>
                <a:cs typeface="Eudoxus Sans" pitchFamily="34" charset="-120"/>
              </a:rPr>
              <a:t>Improves the performance of language-aware NLP tasks like sentiment analysis.</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TotalTime>
  <Words>629</Words>
  <Application>Microsoft Office PowerPoint</Application>
  <PresentationFormat>Custom</PresentationFormat>
  <Paragraphs>106</Paragraphs>
  <Slides>12</Slides>
  <Notes>12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Arial</vt:lpstr>
      <vt:lpstr>Eudoxus Sans</vt:lpstr>
      <vt:lpstr>p22-mackinac-pro</vt:lpstr>
      <vt:lpstr>Red Hat Text</vt:lpstr>
      <vt:lpstr>Roboto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Rajesh Kumar Reddy Yaparla</cp:lastModifiedBy>
  <cp:revision>4</cp:revision>
  <dcterms:created xsi:type="dcterms:W3CDTF">2024-03-29T03:05:02Z</dcterms:created>
  <dcterms:modified xsi:type="dcterms:W3CDTF">2024-03-29T03:35:39Z</dcterms:modified>
</cp:coreProperties>
</file>